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2"/>
  </p:notesMasterIdLst>
  <p:sldIdLst>
    <p:sldId id="256" r:id="rId2"/>
    <p:sldId id="257" r:id="rId3"/>
    <p:sldId id="259" r:id="rId4"/>
    <p:sldId id="262" r:id="rId5"/>
    <p:sldId id="263" r:id="rId6"/>
    <p:sldId id="260" r:id="rId7"/>
    <p:sldId id="264" r:id="rId8"/>
    <p:sldId id="261" r:id="rId9"/>
    <p:sldId id="258" r:id="rId10"/>
    <p:sldId id="266" r:id="rId11"/>
    <p:sldId id="267" r:id="rId12"/>
    <p:sldId id="268" r:id="rId13"/>
    <p:sldId id="271" r:id="rId14"/>
    <p:sldId id="269" r:id="rId15"/>
    <p:sldId id="272" r:id="rId16"/>
    <p:sldId id="273" r:id="rId17"/>
    <p:sldId id="274" r:id="rId18"/>
    <p:sldId id="276" r:id="rId19"/>
    <p:sldId id="279"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F97"/>
    <a:srgbClr val="213A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4" autoAdjust="0"/>
    <p:restoredTop sz="94290" autoAdjust="0"/>
  </p:normalViewPr>
  <p:slideViewPr>
    <p:cSldViewPr>
      <p:cViewPr varScale="1">
        <p:scale>
          <a:sx n="111" d="100"/>
          <a:sy n="111" d="100"/>
        </p:scale>
        <p:origin x="-1872"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0DE6D7-3293-455B-9E55-CE5811DF901A}" type="datetimeFigureOut">
              <a:rPr lang="en-US" smtClean="0"/>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9A371-D742-48DF-A679-82AC6132D3AC}" type="slidenum">
              <a:rPr lang="en-US" smtClean="0"/>
              <a:pPr/>
              <a:t>‹#›</a:t>
            </a:fld>
            <a:endParaRPr lang="en-US"/>
          </a:p>
        </p:txBody>
      </p:sp>
    </p:spTree>
    <p:extLst>
      <p:ext uri="{BB962C8B-B14F-4D97-AF65-F5344CB8AC3E}">
        <p14:creationId xmlns:p14="http://schemas.microsoft.com/office/powerpoint/2010/main" xmlns="" val="125289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9A371-D742-48DF-A679-82AC6132D3AC}" type="slidenum">
              <a:rPr lang="en-US" smtClean="0"/>
              <a:pPr/>
              <a:t>2</a:t>
            </a:fld>
            <a:endParaRPr lang="en-US"/>
          </a:p>
        </p:txBody>
      </p:sp>
    </p:spTree>
    <p:extLst>
      <p:ext uri="{BB962C8B-B14F-4D97-AF65-F5344CB8AC3E}">
        <p14:creationId xmlns:p14="http://schemas.microsoft.com/office/powerpoint/2010/main" xmlns="" val="28581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D021DAD-8FEC-4242-844E-9266FADF6C8F}" type="datetimeFigureOut">
              <a:rPr lang="en-US" smtClean="0"/>
              <a:pPr/>
              <a:t>3/4/2013</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97B5F51-D8DB-46FB-A362-09ADAF2D026C}"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021DAD-8FEC-4242-844E-9266FADF6C8F}"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B5F51-D8DB-46FB-A362-09ADAF2D02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021DAD-8FEC-4242-844E-9266FADF6C8F}"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97B5F51-D8DB-46FB-A362-09ADAF2D02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021DAD-8FEC-4242-844E-9266FADF6C8F}" type="datetimeFigureOut">
              <a:rPr lang="en-US" smtClean="0"/>
              <a:pPr/>
              <a:t>3/4/2013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B5F51-D8DB-46FB-A362-09ADAF2D026C}"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D021DAD-8FEC-4242-844E-9266FADF6C8F}" type="datetimeFigureOut">
              <a:rPr lang="en-US" smtClean="0"/>
              <a:pPr/>
              <a:t>3/4/2013</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97B5F51-D8DB-46FB-A362-09ADAF2D026C}"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021DAD-8FEC-4242-844E-9266FADF6C8F}"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B5F51-D8DB-46FB-A362-09ADAF2D026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021DAD-8FEC-4242-844E-9266FADF6C8F}" type="datetimeFigureOut">
              <a:rPr lang="en-US" smtClean="0"/>
              <a:pPr/>
              <a:t>3/4/2013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B5F51-D8DB-46FB-A362-09ADAF2D026C}"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021DAD-8FEC-4242-844E-9266FADF6C8F}" type="datetimeFigureOut">
              <a:rPr lang="en-US" smtClean="0"/>
              <a:pPr/>
              <a:t>3/4/2013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B5F51-D8DB-46FB-A362-09ADAF2D026C}"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D021DAD-8FEC-4242-844E-9266FADF6C8F}" type="datetimeFigureOut">
              <a:rPr lang="en-US" smtClean="0"/>
              <a:pPr/>
              <a:t>3/4/2013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B5F51-D8DB-46FB-A362-09ADAF2D02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21DAD-8FEC-4242-844E-9266FADF6C8F}"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97B5F51-D8DB-46FB-A362-09ADAF2D026C}"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21DAD-8FEC-4242-844E-9266FADF6C8F}" type="datetimeFigureOut">
              <a:rPr lang="en-US" smtClean="0"/>
              <a:pPr/>
              <a:t>3/4/2013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B5F51-D8DB-46FB-A362-09ADAF2D026C}"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D021DAD-8FEC-4242-844E-9266FADF6C8F}" type="datetimeFigureOut">
              <a:rPr lang="en-US" smtClean="0"/>
              <a:pPr/>
              <a:t>3/4/2013</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997B5F51-D8DB-46FB-A362-09ADAF2D02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spartacus.schoolnet.co.uk/SPrivera.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hyperlink" Target="http://history-world.org/spanish_civil_war.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nglish.illinois.edu/maps/scw/chronology.htm" TargetMode="External"/><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ahistory.org.za/dated-event/italo-ethiopian-treaty-1928-sign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Abyssinia_Crisis"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ds.academickids.com/encyclopedia/index.php/Timeline_of_the_Second_Italo-Abyssinian_War" TargetMode="Externa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historylearningsite.co.uk/abyssinia_1935.htm" TargetMode="Externa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March_of_the_Iron_Will" TargetMode="Externa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Jessica Ji</a:t>
            </a:r>
          </a:p>
          <a:p>
            <a:r>
              <a:rPr lang="en-US" dirty="0" smtClean="0"/>
              <a:t>Period 5</a:t>
            </a:r>
            <a:endParaRPr lang="en-US" dirty="0"/>
          </a:p>
        </p:txBody>
      </p:sp>
      <p:sp>
        <p:nvSpPr>
          <p:cNvPr id="2" name="Title 1"/>
          <p:cNvSpPr>
            <a:spLocks noGrp="1"/>
          </p:cNvSpPr>
          <p:nvPr>
            <p:ph type="title"/>
          </p:nvPr>
        </p:nvSpPr>
        <p:spPr>
          <a:xfrm>
            <a:off x="457200" y="2057400"/>
            <a:ext cx="6324600" cy="1824360"/>
          </a:xfrm>
        </p:spPr>
        <p:txBody>
          <a:bodyPr>
            <a:normAutofit fontScale="90000"/>
          </a:bodyPr>
          <a:lstStyle/>
          <a:p>
            <a:r>
              <a:rPr lang="en-US" dirty="0" smtClean="0"/>
              <a:t>The Abyssinian War &amp; The Spanish Civil War</a:t>
            </a:r>
            <a:endParaRPr lang="en-US" dirty="0"/>
          </a:p>
        </p:txBody>
      </p:sp>
    </p:spTree>
    <p:extLst>
      <p:ext uri="{BB962C8B-B14F-4D97-AF65-F5344CB8AC3E}">
        <p14:creationId xmlns:p14="http://schemas.microsoft.com/office/powerpoint/2010/main" xmlns="" val="2519127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086600" y="4369832"/>
            <a:ext cx="1673352" cy="2209800"/>
          </a:xfrm>
        </p:spPr>
        <p:txBody>
          <a:bodyPr/>
          <a:lstStyle/>
          <a:p>
            <a:pPr algn="ctr"/>
            <a:r>
              <a:rPr lang="en-US" dirty="0"/>
              <a:t>http://trcs.wikispaces.com/file/view/SpanishCivilWar-1%28RBM%29.jpg/74017839/486x330/SpanishCivilWar-1%28RBM%29.jpg</a:t>
            </a:r>
          </a:p>
        </p:txBody>
      </p:sp>
      <p:sp>
        <p:nvSpPr>
          <p:cNvPr id="4" name="Title 3"/>
          <p:cNvSpPr>
            <a:spLocks noGrp="1"/>
          </p:cNvSpPr>
          <p:nvPr>
            <p:ph type="title"/>
          </p:nvPr>
        </p:nvSpPr>
        <p:spPr>
          <a:xfrm>
            <a:off x="7010400" y="1066800"/>
            <a:ext cx="1981200" cy="1673352"/>
          </a:xfrm>
          <a:solidFill>
            <a:schemeClr val="accent1">
              <a:lumMod val="50000"/>
            </a:schemeClr>
          </a:solidFill>
        </p:spPr>
        <p:txBody>
          <a:bodyPr/>
          <a:lstStyle/>
          <a:p>
            <a:pPr algn="ctr"/>
            <a:r>
              <a:rPr lang="en-US" sz="2200" b="1" i="1" u="sng" dirty="0" smtClean="0">
                <a:latin typeface="Britannic Bold" pitchFamily="34" charset="0"/>
                <a:cs typeface="Times New Roman" pitchFamily="18" charset="0"/>
              </a:rPr>
              <a:t>BEGINNINGS OF THE SPANISH CIVIL WAR</a:t>
            </a:r>
            <a:endParaRPr lang="en-US" sz="2200" b="1" i="1" u="sng" dirty="0">
              <a:latin typeface="Britannic Bold" pitchFamily="34" charset="0"/>
              <a:cs typeface="Times New Roman" pitchFamily="18" charset="0"/>
            </a:endParaRPr>
          </a:p>
        </p:txBody>
      </p:sp>
      <p:pic>
        <p:nvPicPr>
          <p:cNvPr id="7170" name="Picture 2" descr="SpanishCivilWar-1(RBM).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04800"/>
            <a:ext cx="6400800" cy="434817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7200" y="4953000"/>
            <a:ext cx="6096000" cy="1477328"/>
          </a:xfrm>
          <a:prstGeom prst="rect">
            <a:avLst/>
          </a:prstGeom>
          <a:noFill/>
        </p:spPr>
        <p:txBody>
          <a:bodyPr wrap="square" rtlCol="0">
            <a:spAutoFit/>
          </a:bodyPr>
          <a:lstStyle/>
          <a:p>
            <a:pPr algn="ctr"/>
            <a:r>
              <a:rPr lang="en-US" dirty="0" smtClean="0">
                <a:solidFill>
                  <a:schemeClr val="tx2">
                    <a:lumMod val="50000"/>
                  </a:schemeClr>
                </a:solidFill>
                <a:latin typeface="Times New Roman" pitchFamily="18" charset="0"/>
                <a:cs typeface="Times New Roman" pitchFamily="18" charset="0"/>
              </a:rPr>
              <a:t>All of Europe became increasingly divided between the Marxist Left and the Fascist Right. Proving the very depth of this divide was the Spanish Civil War, fought between the </a:t>
            </a:r>
            <a:r>
              <a:rPr lang="en-US" b="1" dirty="0" smtClean="0">
                <a:solidFill>
                  <a:schemeClr val="tx2">
                    <a:lumMod val="50000"/>
                  </a:schemeClr>
                </a:solidFill>
                <a:latin typeface="Times New Roman" pitchFamily="18" charset="0"/>
                <a:cs typeface="Times New Roman" pitchFamily="18" charset="0"/>
              </a:rPr>
              <a:t>Republicans</a:t>
            </a:r>
            <a:r>
              <a:rPr lang="en-US" dirty="0" smtClean="0">
                <a:solidFill>
                  <a:schemeClr val="tx2">
                    <a:lumMod val="50000"/>
                  </a:schemeClr>
                </a:solidFill>
                <a:latin typeface="Times New Roman" pitchFamily="18" charset="0"/>
                <a:cs typeface="Times New Roman" pitchFamily="18" charset="0"/>
              </a:rPr>
              <a:t>, loyal to the Spanish republic, and the </a:t>
            </a:r>
            <a:r>
              <a:rPr lang="en-US" b="1" dirty="0" smtClean="0">
                <a:solidFill>
                  <a:schemeClr val="tx2">
                    <a:lumMod val="50000"/>
                  </a:schemeClr>
                </a:solidFill>
                <a:latin typeface="Times New Roman" pitchFamily="18" charset="0"/>
                <a:cs typeface="Times New Roman" pitchFamily="18" charset="0"/>
              </a:rPr>
              <a:t>Nationalists</a:t>
            </a:r>
            <a:r>
              <a:rPr lang="en-US" dirty="0" smtClean="0">
                <a:solidFill>
                  <a:schemeClr val="tx2">
                    <a:lumMod val="50000"/>
                  </a:schemeClr>
                </a:solidFill>
                <a:latin typeface="Times New Roman" pitchFamily="18" charset="0"/>
                <a:cs typeface="Times New Roman" pitchFamily="18" charset="0"/>
              </a:rPr>
              <a:t>, a rebellious group led by General </a:t>
            </a:r>
            <a:r>
              <a:rPr lang="en-US" b="1" dirty="0" smtClean="0">
                <a:solidFill>
                  <a:schemeClr val="tx2">
                    <a:lumMod val="50000"/>
                  </a:schemeClr>
                </a:solidFill>
                <a:latin typeface="Times New Roman" pitchFamily="18" charset="0"/>
                <a:cs typeface="Times New Roman" pitchFamily="18" charset="0"/>
              </a:rPr>
              <a:t>Francisco Franco</a:t>
            </a:r>
            <a:r>
              <a:rPr lang="en-US" dirty="0" smtClean="0">
                <a:solidFill>
                  <a:schemeClr val="tx2">
                    <a:lumMod val="50000"/>
                  </a:schemeClr>
                </a:solidFill>
                <a:latin typeface="Times New Roman" pitchFamily="18" charset="0"/>
                <a:cs typeface="Times New Roman" pitchFamily="18" charset="0"/>
              </a:rPr>
              <a:t>.</a:t>
            </a:r>
            <a:endParaRPr lang="en-US"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05402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676400"/>
            <a:ext cx="6500811" cy="5029200"/>
          </a:xfrm>
        </p:spPr>
        <p:txBody>
          <a:bodyPr>
            <a:normAutofit fontScale="92500"/>
          </a:bodyPr>
          <a:lstStyle/>
          <a:p>
            <a:r>
              <a:rPr lang="en-US" dirty="0" smtClean="0">
                <a:solidFill>
                  <a:schemeClr val="tx2">
                    <a:lumMod val="50000"/>
                  </a:schemeClr>
                </a:solidFill>
                <a:latin typeface="Times New Roman" pitchFamily="18" charset="0"/>
                <a:cs typeface="Times New Roman" pitchFamily="18" charset="0"/>
              </a:rPr>
              <a:t>In 1923, General </a:t>
            </a:r>
            <a:r>
              <a:rPr lang="en-US" b="1" u="sng" dirty="0" smtClean="0">
                <a:solidFill>
                  <a:schemeClr val="tx2">
                    <a:lumMod val="50000"/>
                  </a:schemeClr>
                </a:solidFill>
                <a:latin typeface="Times New Roman" pitchFamily="18" charset="0"/>
                <a:cs typeface="Times New Roman" pitchFamily="18" charset="0"/>
              </a:rPr>
              <a:t>Miguel Primo de Rivera </a:t>
            </a:r>
            <a:r>
              <a:rPr lang="en-US" dirty="0" smtClean="0">
                <a:solidFill>
                  <a:schemeClr val="tx2">
                    <a:lumMod val="50000"/>
                  </a:schemeClr>
                </a:solidFill>
                <a:latin typeface="Times New Roman" pitchFamily="18" charset="0"/>
                <a:cs typeface="Times New Roman" pitchFamily="18" charset="0"/>
              </a:rPr>
              <a:t>assumed office as the dictator of  Spain and instilled various </a:t>
            </a:r>
            <a:r>
              <a:rPr lang="en-US" b="1" u="sng" dirty="0" smtClean="0">
                <a:solidFill>
                  <a:schemeClr val="tx2">
                    <a:lumMod val="50000"/>
                  </a:schemeClr>
                </a:solidFill>
                <a:latin typeface="Times New Roman" pitchFamily="18" charset="0"/>
                <a:cs typeface="Times New Roman" pitchFamily="18" charset="0"/>
              </a:rPr>
              <a:t>Mussolini-like</a:t>
            </a:r>
            <a:r>
              <a:rPr lang="en-US" dirty="0" smtClean="0">
                <a:solidFill>
                  <a:schemeClr val="tx2">
                    <a:lumMod val="50000"/>
                  </a:schemeClr>
                </a:solidFill>
                <a:latin typeface="Times New Roman" pitchFamily="18" charset="0"/>
                <a:cs typeface="Times New Roman" pitchFamily="18" charset="0"/>
              </a:rPr>
              <a:t> policies. However, popular discontent and economic failure forced Primo de Rivera out of office and into exile in 1930.</a:t>
            </a:r>
          </a:p>
          <a:p>
            <a:r>
              <a:rPr lang="en-US" dirty="0" smtClean="0">
                <a:solidFill>
                  <a:schemeClr val="tx2">
                    <a:lumMod val="50000"/>
                  </a:schemeClr>
                </a:solidFill>
                <a:latin typeface="Times New Roman" pitchFamily="18" charset="0"/>
                <a:cs typeface="Times New Roman" pitchFamily="18" charset="0"/>
              </a:rPr>
              <a:t>In elections held the following year, republicans ushered in a </a:t>
            </a:r>
            <a:r>
              <a:rPr lang="en-US" b="1" u="sng" dirty="0" smtClean="0">
                <a:solidFill>
                  <a:schemeClr val="tx2">
                    <a:lumMod val="50000"/>
                  </a:schemeClr>
                </a:solidFill>
                <a:latin typeface="Times New Roman" pitchFamily="18" charset="0"/>
                <a:cs typeface="Times New Roman" pitchFamily="18" charset="0"/>
              </a:rPr>
              <a:t>Second Spanish Republic</a:t>
            </a:r>
            <a:r>
              <a:rPr lang="en-US" dirty="0" smtClean="0">
                <a:solidFill>
                  <a:schemeClr val="tx2">
                    <a:lumMod val="50000"/>
                  </a:schemeClr>
                </a:solidFill>
                <a:latin typeface="Times New Roman" pitchFamily="18" charset="0"/>
                <a:cs typeface="Times New Roman" pitchFamily="18" charset="0"/>
              </a:rPr>
              <a:t>. However, political turmoil struck Spain, as the government capriciously shifted between liberal leftist and conservative governments.</a:t>
            </a:r>
          </a:p>
          <a:p>
            <a:r>
              <a:rPr lang="en-US" dirty="0" smtClean="0">
                <a:solidFill>
                  <a:schemeClr val="tx2">
                    <a:lumMod val="50000"/>
                  </a:schemeClr>
                </a:solidFill>
                <a:latin typeface="Times New Roman" pitchFamily="18" charset="0"/>
                <a:cs typeface="Times New Roman" pitchFamily="18" charset="0"/>
              </a:rPr>
              <a:t> The War had been an outcome of the complete fractionalization of Spain into parties. On one side was the Roman Catholic Church, businessmen, and landowners. On the other were rural laborers, city workers, and the educated middle class. The eruption of civil war was </a:t>
            </a:r>
            <a:r>
              <a:rPr lang="en-US" i="1" dirty="0" smtClean="0">
                <a:solidFill>
                  <a:schemeClr val="tx2">
                    <a:lumMod val="50000"/>
                  </a:schemeClr>
                </a:solidFill>
                <a:latin typeface="Times New Roman" pitchFamily="18" charset="0"/>
                <a:cs typeface="Times New Roman" pitchFamily="18" charset="0"/>
              </a:rPr>
              <a:t>inevitable</a:t>
            </a:r>
            <a:r>
              <a:rPr lang="en-US" dirty="0" smtClean="0">
                <a:solidFill>
                  <a:schemeClr val="tx2">
                    <a:lumMod val="50000"/>
                  </a:schemeClr>
                </a:solidFill>
                <a:latin typeface="Times New Roman" pitchFamily="18" charset="0"/>
                <a:cs typeface="Times New Roman" pitchFamily="18" charset="0"/>
              </a:rPr>
              <a:t>.</a:t>
            </a:r>
          </a:p>
          <a:p>
            <a:endParaRPr lang="en-US" dirty="0"/>
          </a:p>
        </p:txBody>
      </p:sp>
      <p:sp>
        <p:nvSpPr>
          <p:cNvPr id="3" name="Title 2"/>
          <p:cNvSpPr>
            <a:spLocks noGrp="1"/>
          </p:cNvSpPr>
          <p:nvPr>
            <p:ph type="title"/>
          </p:nvPr>
        </p:nvSpPr>
        <p:spPr/>
        <p:txBody>
          <a:bodyPr/>
          <a:lstStyle/>
          <a:p>
            <a:r>
              <a:rPr lang="en-US" dirty="0" smtClean="0"/>
              <a:t>Background of the Civil </a:t>
            </a:r>
            <a:r>
              <a:rPr lang="en-US" dirty="0" err="1" smtClean="0"/>
              <a:t>WAr</a:t>
            </a:r>
            <a:endParaRPr lang="en-US" dirty="0"/>
          </a:p>
        </p:txBody>
      </p:sp>
      <p:sp>
        <p:nvSpPr>
          <p:cNvPr id="4" name="TextBox 3"/>
          <p:cNvSpPr txBox="1"/>
          <p:nvPr/>
        </p:nvSpPr>
        <p:spPr>
          <a:xfrm>
            <a:off x="6805612" y="5229378"/>
            <a:ext cx="1752600" cy="646331"/>
          </a:xfrm>
          <a:prstGeom prst="rect">
            <a:avLst/>
          </a:prstGeom>
          <a:noFill/>
        </p:spPr>
        <p:txBody>
          <a:bodyPr wrap="square" rtlCol="0">
            <a:spAutoFit/>
          </a:bodyPr>
          <a:lstStyle/>
          <a:p>
            <a:pPr algn="ctr"/>
            <a:r>
              <a:rPr lang="en-US" sz="1200" dirty="0">
                <a:solidFill>
                  <a:schemeClr val="tx2">
                    <a:lumMod val="75000"/>
                  </a:schemeClr>
                </a:solidFill>
              </a:rPr>
              <a:t>http://upload.wikimedia.org/wikipedia/en/c/cf/Primo-de-rivera.JPG</a:t>
            </a:r>
          </a:p>
        </p:txBody>
      </p:sp>
      <p:pic>
        <p:nvPicPr>
          <p:cNvPr id="8194" name="Picture 2" descr="http://upload.wikimedia.org/wikipedia/en/c/cf/Primo-de-river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24625" y="1643375"/>
            <a:ext cx="2314575" cy="326283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524625" y="5943600"/>
            <a:ext cx="2159677" cy="646331"/>
          </a:xfrm>
          <a:prstGeom prst="rect">
            <a:avLst/>
          </a:prstGeom>
          <a:solidFill>
            <a:schemeClr val="tx2"/>
          </a:solidFill>
        </p:spPr>
        <p:txBody>
          <a:bodyPr wrap="square" rtlCol="0">
            <a:spAutoFit/>
          </a:bodyPr>
          <a:lstStyle/>
          <a:p>
            <a:pPr algn="ctr"/>
            <a:r>
              <a:rPr lang="en-US" dirty="0" smtClean="0">
                <a:hlinkClick r:id="rId3"/>
              </a:rPr>
              <a:t>Read about Primo de Rivera</a:t>
            </a:r>
            <a:endParaRPr lang="en-US" dirty="0"/>
          </a:p>
        </p:txBody>
      </p:sp>
      <p:sp>
        <p:nvSpPr>
          <p:cNvPr id="6" name="TextBox 5"/>
          <p:cNvSpPr txBox="1"/>
          <p:nvPr/>
        </p:nvSpPr>
        <p:spPr>
          <a:xfrm>
            <a:off x="6705600" y="4812268"/>
            <a:ext cx="2033587" cy="369332"/>
          </a:xfrm>
          <a:prstGeom prst="rect">
            <a:avLst/>
          </a:prstGeom>
          <a:noFill/>
        </p:spPr>
        <p:txBody>
          <a:bodyPr wrap="square" rtlCol="0">
            <a:spAutoFit/>
          </a:bodyPr>
          <a:lstStyle/>
          <a:p>
            <a:r>
              <a:rPr lang="en-US" dirty="0" smtClean="0"/>
              <a:t>Primo de Rivera</a:t>
            </a:r>
            <a:endParaRPr lang="en-US" dirty="0"/>
          </a:p>
        </p:txBody>
      </p:sp>
    </p:spTree>
    <p:extLst>
      <p:ext uri="{BB962C8B-B14F-4D97-AF65-F5344CB8AC3E}">
        <p14:creationId xmlns:p14="http://schemas.microsoft.com/office/powerpoint/2010/main" xmlns="" val="2278644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638801" cy="4986529"/>
          </a:xfrm>
        </p:spPr>
        <p:txBody>
          <a:bodyPr>
            <a:normAutofit fontScale="92500"/>
          </a:bodyPr>
          <a:lstStyle/>
          <a:p>
            <a:r>
              <a:rPr lang="en-US" dirty="0" smtClean="0">
                <a:solidFill>
                  <a:schemeClr val="tx2">
                    <a:lumMod val="50000"/>
                  </a:schemeClr>
                </a:solidFill>
                <a:latin typeface="Times New Roman" pitchFamily="18" charset="0"/>
                <a:cs typeface="Times New Roman" pitchFamily="18" charset="0"/>
              </a:rPr>
              <a:t>An uprising of the Nationalists, led by General Francisco Franco, began on </a:t>
            </a:r>
            <a:r>
              <a:rPr lang="en-US" b="1" u="sng" dirty="0" smtClean="0">
                <a:solidFill>
                  <a:schemeClr val="tx2">
                    <a:lumMod val="50000"/>
                  </a:schemeClr>
                </a:solidFill>
                <a:latin typeface="Times New Roman" pitchFamily="18" charset="0"/>
                <a:cs typeface="Times New Roman" pitchFamily="18" charset="0"/>
              </a:rPr>
              <a:t>July 17, 1936 </a:t>
            </a:r>
            <a:r>
              <a:rPr lang="en-US" dirty="0" smtClean="0">
                <a:solidFill>
                  <a:schemeClr val="tx2">
                    <a:lumMod val="50000"/>
                  </a:schemeClr>
                </a:solidFill>
                <a:latin typeface="Times New Roman" pitchFamily="18" charset="0"/>
                <a:cs typeface="Times New Roman" pitchFamily="18" charset="0"/>
              </a:rPr>
              <a:t>by Spanish army officers stationed in Morocco. As they gained control throughout Spanish territory, more and more people fell victim to political assassination. </a:t>
            </a:r>
          </a:p>
          <a:p>
            <a:r>
              <a:rPr lang="en-US" dirty="0" smtClean="0">
                <a:solidFill>
                  <a:schemeClr val="tx2">
                    <a:lumMod val="50000"/>
                  </a:schemeClr>
                </a:solidFill>
                <a:latin typeface="Times New Roman" pitchFamily="18" charset="0"/>
                <a:cs typeface="Times New Roman" pitchFamily="18" charset="0"/>
              </a:rPr>
              <a:t>The Nationalist government was headed by Franco and set up in Burgos. The republican government was headed by Socialist figure Francisco Caballero. Realizing the importance of a modern mass appeal and disciplined development, Franco and his </a:t>
            </a:r>
            <a:r>
              <a:rPr lang="en-US" b="1" u="sng" dirty="0" smtClean="0">
                <a:solidFill>
                  <a:schemeClr val="tx2">
                    <a:lumMod val="50000"/>
                  </a:schemeClr>
                </a:solidFill>
                <a:latin typeface="Times New Roman" pitchFamily="18" charset="0"/>
                <a:cs typeface="Times New Roman" pitchFamily="18" charset="0"/>
              </a:rPr>
              <a:t>Nationalists</a:t>
            </a:r>
            <a:r>
              <a:rPr lang="en-US" dirty="0" smtClean="0">
                <a:solidFill>
                  <a:schemeClr val="tx2">
                    <a:lumMod val="50000"/>
                  </a:schemeClr>
                </a:solidFill>
                <a:latin typeface="Times New Roman" pitchFamily="18" charset="0"/>
                <a:cs typeface="Times New Roman" pitchFamily="18" charset="0"/>
              </a:rPr>
              <a:t> appealed to all monarchists and fascistic Falangists</a:t>
            </a:r>
            <a:r>
              <a:rPr lang="en-US" dirty="0">
                <a:solidFill>
                  <a:schemeClr val="tx2">
                    <a:lumMod val="50000"/>
                  </a:schemeClr>
                </a:solidFill>
                <a:latin typeface="Times New Roman" pitchFamily="18" charset="0"/>
                <a:cs typeface="Times New Roman" pitchFamily="18" charset="0"/>
              </a:rPr>
              <a:t> </a:t>
            </a:r>
            <a:r>
              <a:rPr lang="en-US" dirty="0" smtClean="0">
                <a:solidFill>
                  <a:schemeClr val="tx2">
                    <a:lumMod val="50000"/>
                  </a:schemeClr>
                </a:solidFill>
                <a:latin typeface="Times New Roman" pitchFamily="18" charset="0"/>
                <a:cs typeface="Times New Roman" pitchFamily="18" charset="0"/>
              </a:rPr>
              <a:t>(Falange was a movement modeled after Fascism), and to all clergy and those who against communism. </a:t>
            </a:r>
            <a:endParaRPr lang="en-US" dirty="0">
              <a:solidFill>
                <a:schemeClr val="tx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Uprising of the nationalists</a:t>
            </a:r>
            <a:endParaRPr lang="en-US" dirty="0"/>
          </a:p>
        </p:txBody>
      </p:sp>
      <p:pic>
        <p:nvPicPr>
          <p:cNvPr id="10242" name="Picture 2" descr="http://1.bp.blogspot.com/-4KIfemCmmbc/Ti5Peio28ZI/AAAAAAAAFBM/5FRv059Ywog/s1600/255875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1731208"/>
            <a:ext cx="2514600" cy="3422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400800" y="5257800"/>
            <a:ext cx="2362200" cy="369332"/>
          </a:xfrm>
          <a:prstGeom prst="rect">
            <a:avLst/>
          </a:prstGeom>
          <a:noFill/>
        </p:spPr>
        <p:txBody>
          <a:bodyPr wrap="square" rtlCol="0">
            <a:spAutoFit/>
          </a:bodyPr>
          <a:lstStyle/>
          <a:p>
            <a:r>
              <a:rPr lang="en-US" dirty="0" smtClean="0"/>
              <a:t>Francisco Franco</a:t>
            </a:r>
          </a:p>
        </p:txBody>
      </p:sp>
      <p:sp>
        <p:nvSpPr>
          <p:cNvPr id="5" name="TextBox 4"/>
          <p:cNvSpPr txBox="1"/>
          <p:nvPr/>
        </p:nvSpPr>
        <p:spPr>
          <a:xfrm>
            <a:off x="6362700" y="5867398"/>
            <a:ext cx="2400300" cy="830997"/>
          </a:xfrm>
          <a:prstGeom prst="rect">
            <a:avLst/>
          </a:prstGeom>
          <a:noFill/>
        </p:spPr>
        <p:txBody>
          <a:bodyPr wrap="square" rtlCol="0">
            <a:spAutoFit/>
          </a:bodyPr>
          <a:lstStyle/>
          <a:p>
            <a:pPr algn="ctr"/>
            <a:r>
              <a:rPr lang="en-US" sz="1200" dirty="0">
                <a:solidFill>
                  <a:schemeClr val="tx2">
                    <a:lumMod val="75000"/>
                  </a:schemeClr>
                </a:solidFill>
              </a:rPr>
              <a:t>http://1.bp.blogspot.com/-4KIfemCmmbc/Ti5Peio28ZI/AAAAAAAAFBM/5FRv059Ywog/s1600/25587573.jpg</a:t>
            </a:r>
          </a:p>
        </p:txBody>
      </p:sp>
    </p:spTree>
    <p:extLst>
      <p:ext uri="{BB962C8B-B14F-4D97-AF65-F5344CB8AC3E}">
        <p14:creationId xmlns:p14="http://schemas.microsoft.com/office/powerpoint/2010/main" xmlns="" val="181927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62800" y="5334000"/>
            <a:ext cx="1673352" cy="1146048"/>
          </a:xfrm>
        </p:spPr>
        <p:txBody>
          <a:bodyPr/>
          <a:lstStyle/>
          <a:p>
            <a:pPr algn="ctr"/>
            <a:r>
              <a:rPr lang="en-US" dirty="0"/>
              <a:t>http://www.english.illinois.edu/maps/scw/photoessay/map1.gif</a:t>
            </a:r>
          </a:p>
        </p:txBody>
      </p:sp>
      <p:sp>
        <p:nvSpPr>
          <p:cNvPr id="4" name="Title 3"/>
          <p:cNvSpPr>
            <a:spLocks noGrp="1"/>
          </p:cNvSpPr>
          <p:nvPr>
            <p:ph type="title"/>
          </p:nvPr>
        </p:nvSpPr>
        <p:spPr>
          <a:xfrm>
            <a:off x="7086600" y="457200"/>
            <a:ext cx="1828800" cy="1901952"/>
          </a:xfrm>
          <a:solidFill>
            <a:schemeClr val="accent1">
              <a:lumMod val="50000"/>
            </a:schemeClr>
          </a:solidFill>
        </p:spPr>
        <p:txBody>
          <a:bodyPr/>
          <a:lstStyle/>
          <a:p>
            <a:r>
              <a:rPr lang="en-US" sz="2300" dirty="0" smtClean="0">
                <a:effectLst>
                  <a:outerShdw blurRad="38100" dist="38100" dir="2700000" algn="tl">
                    <a:srgbClr val="000000">
                      <a:alpha val="43137"/>
                    </a:srgbClr>
                  </a:outerShdw>
                </a:effectLst>
                <a:latin typeface="Britannic Bold" pitchFamily="34" charset="0"/>
              </a:rPr>
              <a:t>Political Parties of the Spanish Civil WAR</a:t>
            </a:r>
            <a:endParaRPr lang="en-US" sz="2300" dirty="0">
              <a:effectLst>
                <a:outerShdw blurRad="38100" dist="38100" dir="2700000" algn="tl">
                  <a:srgbClr val="000000">
                    <a:alpha val="43137"/>
                  </a:srgbClr>
                </a:outerShdw>
              </a:effectLst>
              <a:latin typeface="Britannic Bold" pitchFamily="34" charset="0"/>
            </a:endParaRPr>
          </a:p>
        </p:txBody>
      </p:sp>
      <p:pic>
        <p:nvPicPr>
          <p:cNvPr id="12290" name="Picture 2" descr="map1.gif (7156 byt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381000"/>
            <a:ext cx="6382234" cy="4191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urved Up Arrow 5"/>
          <p:cNvSpPr/>
          <p:nvPr/>
        </p:nvSpPr>
        <p:spPr>
          <a:xfrm rot="16200000">
            <a:off x="4214294" y="4642740"/>
            <a:ext cx="1981200"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838200" y="4772655"/>
            <a:ext cx="3810000" cy="1754326"/>
          </a:xfrm>
          <a:prstGeom prst="rect">
            <a:avLst/>
          </a:prstGeom>
          <a:solidFill>
            <a:schemeClr val="accent1">
              <a:lumMod val="50000"/>
            </a:schemeClr>
          </a:solidFill>
        </p:spPr>
        <p:txBody>
          <a:bodyPr wrap="square" rtlCol="0">
            <a:spAutoFit/>
          </a:bodyPr>
          <a:lstStyle/>
          <a:p>
            <a:r>
              <a:rPr lang="en-US" dirty="0" smtClean="0">
                <a:solidFill>
                  <a:schemeClr val="bg1"/>
                </a:solidFill>
              </a:rPr>
              <a:t>The factional divisions of the Spanish Government into Nationalist and Republican. These divisions show the almost equal areas of National and Republican influence in Spain.</a:t>
            </a:r>
            <a:endParaRPr lang="en-US" dirty="0">
              <a:solidFill>
                <a:schemeClr val="bg1"/>
              </a:solidFill>
            </a:endParaRPr>
          </a:p>
        </p:txBody>
      </p:sp>
    </p:spTree>
    <p:extLst>
      <p:ext uri="{BB962C8B-B14F-4D97-AF65-F5344CB8AC3E}">
        <p14:creationId xmlns:p14="http://schemas.microsoft.com/office/powerpoint/2010/main" xmlns="" val="1357983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382001" cy="4376930"/>
          </a:xfrm>
        </p:spPr>
        <p:txBody>
          <a:bodyPr>
            <a:normAutofit/>
          </a:bodyPr>
          <a:lstStyle/>
          <a:p>
            <a:r>
              <a:rPr lang="en-US" dirty="0" smtClean="0">
                <a:solidFill>
                  <a:schemeClr val="tx2">
                    <a:lumMod val="50000"/>
                  </a:schemeClr>
                </a:solidFill>
                <a:latin typeface="Times New Roman" pitchFamily="18" charset="0"/>
                <a:cs typeface="Times New Roman" pitchFamily="18" charset="0"/>
              </a:rPr>
              <a:t>Because neither side believed themselves strong enough to win the war on their own, both called on nations abroad for help. Nationalists received help from Fascist Italy and Nazi Germany who sent troops, tanks, and planes to Franco. Germany and Italy formed the Rome-Berlin Axis, while Japan and Germany established mutual neutrality and opposition to communism in their Anti-</a:t>
            </a:r>
            <a:r>
              <a:rPr lang="en-US" dirty="0" err="1" smtClean="0">
                <a:solidFill>
                  <a:schemeClr val="tx2">
                    <a:lumMod val="50000"/>
                  </a:schemeClr>
                </a:solidFill>
                <a:latin typeface="Times New Roman" pitchFamily="18" charset="0"/>
                <a:cs typeface="Times New Roman" pitchFamily="18" charset="0"/>
              </a:rPr>
              <a:t>Comintern</a:t>
            </a:r>
            <a:r>
              <a:rPr lang="en-US" dirty="0" smtClean="0">
                <a:solidFill>
                  <a:schemeClr val="tx2">
                    <a:lumMod val="50000"/>
                  </a:schemeClr>
                </a:solidFill>
                <a:latin typeface="Times New Roman" pitchFamily="18" charset="0"/>
                <a:cs typeface="Times New Roman" pitchFamily="18" charset="0"/>
              </a:rPr>
              <a:t> Pact. Mussolini joined the war to bolster Italy’s prestige while Hitler used the civil war as an opportunity to test German weaponry.</a:t>
            </a:r>
          </a:p>
          <a:p>
            <a:r>
              <a:rPr lang="en-US" dirty="0" smtClean="0">
                <a:solidFill>
                  <a:schemeClr val="tx2">
                    <a:lumMod val="50000"/>
                  </a:schemeClr>
                </a:solidFill>
                <a:latin typeface="Times New Roman" pitchFamily="18" charset="0"/>
                <a:cs typeface="Times New Roman" pitchFamily="18" charset="0"/>
              </a:rPr>
              <a:t>The republicans, also known as the Loyalists, received equipment and supplies from the Russian Soviets, as well as France and Mexico. They viewed their party as defenders of democracy against fascism.</a:t>
            </a:r>
            <a:endParaRPr lang="en-US" dirty="0">
              <a:solidFill>
                <a:schemeClr val="tx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Foreign support</a:t>
            </a:r>
            <a:endParaRPr lang="en-US" dirty="0"/>
          </a:p>
        </p:txBody>
      </p:sp>
      <p:sp>
        <p:nvSpPr>
          <p:cNvPr id="4" name="TextBox 3"/>
          <p:cNvSpPr txBox="1"/>
          <p:nvPr/>
        </p:nvSpPr>
        <p:spPr>
          <a:xfrm>
            <a:off x="4876800" y="5867400"/>
            <a:ext cx="4038600" cy="646331"/>
          </a:xfrm>
          <a:prstGeom prst="rect">
            <a:avLst/>
          </a:prstGeom>
          <a:solidFill>
            <a:schemeClr val="tx2"/>
          </a:solidFill>
        </p:spPr>
        <p:txBody>
          <a:bodyPr wrap="square" rtlCol="0">
            <a:spAutoFit/>
          </a:bodyPr>
          <a:lstStyle/>
          <a:p>
            <a:pPr algn="ctr"/>
            <a:r>
              <a:rPr lang="en-US" dirty="0" smtClean="0">
                <a:solidFill>
                  <a:schemeClr val="tx2">
                    <a:lumMod val="75000"/>
                  </a:schemeClr>
                </a:solidFill>
                <a:hlinkClick r:id="rId2"/>
              </a:rPr>
              <a:t>Learn more about the Political Divisions of the War</a:t>
            </a:r>
            <a:endParaRPr lang="en-US" dirty="0">
              <a:solidFill>
                <a:schemeClr val="tx2">
                  <a:lumMod val="75000"/>
                </a:schemeClr>
              </a:solidFill>
            </a:endParaRPr>
          </a:p>
        </p:txBody>
      </p:sp>
      <p:grpSp>
        <p:nvGrpSpPr>
          <p:cNvPr id="7" name="Group 6"/>
          <p:cNvGrpSpPr/>
          <p:nvPr/>
        </p:nvGrpSpPr>
        <p:grpSpPr>
          <a:xfrm>
            <a:off x="337457" y="5896317"/>
            <a:ext cx="2481943" cy="704165"/>
            <a:chOff x="337457" y="5896317"/>
            <a:chExt cx="2481943" cy="704165"/>
          </a:xfrm>
        </p:grpSpPr>
        <p:sp>
          <p:nvSpPr>
            <p:cNvPr id="5" name="Left Arrow 4">
              <a:hlinkClick r:id="rId3" action="ppaction://hlinksldjump"/>
            </p:cNvPr>
            <p:cNvSpPr/>
            <p:nvPr/>
          </p:nvSpPr>
          <p:spPr>
            <a:xfrm>
              <a:off x="337457" y="5896317"/>
              <a:ext cx="914400" cy="704165"/>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6063734"/>
              <a:ext cx="1600200" cy="369332"/>
            </a:xfrm>
            <a:prstGeom prst="rect">
              <a:avLst/>
            </a:prstGeom>
            <a:solidFill>
              <a:schemeClr val="accent1">
                <a:lumMod val="75000"/>
              </a:schemeClr>
            </a:solidFill>
          </p:spPr>
          <p:txBody>
            <a:bodyPr wrap="square" rtlCol="0">
              <a:spAutoFit/>
            </a:bodyPr>
            <a:lstStyle/>
            <a:p>
              <a:r>
                <a:rPr lang="en-US" dirty="0" smtClean="0">
                  <a:solidFill>
                    <a:schemeClr val="tx2"/>
                  </a:solidFill>
                  <a:hlinkClick r:id="rId3" action="ppaction://hlinksldjump"/>
                </a:rPr>
                <a:t>Back to map</a:t>
              </a:r>
              <a:endParaRPr lang="en-US" dirty="0">
                <a:solidFill>
                  <a:schemeClr val="tx2"/>
                </a:solidFill>
              </a:endParaRPr>
            </a:p>
          </p:txBody>
        </p:sp>
      </p:grpSp>
    </p:spTree>
    <p:extLst>
      <p:ext uri="{BB962C8B-B14F-4D97-AF65-F5344CB8AC3E}">
        <p14:creationId xmlns:p14="http://schemas.microsoft.com/office/powerpoint/2010/main" xmlns="" val="374236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19071"/>
            <a:ext cx="5029201" cy="4805546"/>
          </a:xfrm>
        </p:spPr>
        <p:txBody>
          <a:bodyPr>
            <a:normAutofit fontScale="85000" lnSpcReduction="10000"/>
          </a:bodyPr>
          <a:lstStyle/>
          <a:p>
            <a:r>
              <a:rPr lang="en-US" dirty="0" smtClean="0">
                <a:solidFill>
                  <a:schemeClr val="tx2">
                    <a:lumMod val="50000"/>
                  </a:schemeClr>
                </a:solidFill>
                <a:latin typeface="Times New Roman" pitchFamily="18" charset="0"/>
                <a:cs typeface="Times New Roman" pitchFamily="18" charset="0"/>
              </a:rPr>
              <a:t>By November 1936, the Nationalists had pushed to the very borders of Madrid. During the summer of 1937, they captured the Basque northern provinces and by October that same year, extended their influence to the entire northern coast of Spain. In April 1938, they drove eastward through </a:t>
            </a:r>
            <a:r>
              <a:rPr lang="en-US" dirty="0" err="1" smtClean="0">
                <a:solidFill>
                  <a:schemeClr val="tx2">
                    <a:lumMod val="50000"/>
                  </a:schemeClr>
                </a:solidFill>
                <a:latin typeface="Times New Roman" pitchFamily="18" charset="0"/>
                <a:cs typeface="Times New Roman" pitchFamily="18" charset="0"/>
              </a:rPr>
              <a:t>Teruel</a:t>
            </a:r>
            <a:r>
              <a:rPr lang="en-US" dirty="0" smtClean="0">
                <a:solidFill>
                  <a:schemeClr val="tx2">
                    <a:lumMod val="50000"/>
                  </a:schemeClr>
                </a:solidFill>
                <a:latin typeface="Times New Roman" pitchFamily="18" charset="0"/>
                <a:cs typeface="Times New Roman" pitchFamily="18" charset="0"/>
              </a:rPr>
              <a:t> to the Mediterranean Sea, splitting the republic in two. </a:t>
            </a:r>
          </a:p>
          <a:p>
            <a:r>
              <a:rPr lang="en-US" dirty="0" smtClean="0">
                <a:solidFill>
                  <a:schemeClr val="tx2">
                    <a:lumMod val="50000"/>
                  </a:schemeClr>
                </a:solidFill>
                <a:latin typeface="Times New Roman" pitchFamily="18" charset="0"/>
                <a:cs typeface="Times New Roman" pitchFamily="18" charset="0"/>
              </a:rPr>
              <a:t>In December 1938, they moved into Catalonia in the northeast, forcing the Republican armies, along with a large number of civilians to intrude into French territory. </a:t>
            </a:r>
          </a:p>
          <a:p>
            <a:r>
              <a:rPr lang="en-US" dirty="0" smtClean="0">
                <a:solidFill>
                  <a:schemeClr val="tx2">
                    <a:lumMod val="50000"/>
                  </a:schemeClr>
                </a:solidFill>
                <a:latin typeface="Times New Roman" pitchFamily="18" charset="0"/>
                <a:cs typeface="Times New Roman" pitchFamily="18" charset="0"/>
              </a:rPr>
              <a:t>On March 5</a:t>
            </a:r>
            <a:r>
              <a:rPr lang="en-US" baseline="30000" dirty="0" smtClean="0">
                <a:solidFill>
                  <a:schemeClr val="tx2">
                    <a:lumMod val="50000"/>
                  </a:schemeClr>
                </a:solidFill>
                <a:latin typeface="Times New Roman" pitchFamily="18" charset="0"/>
                <a:cs typeface="Times New Roman" pitchFamily="18" charset="0"/>
              </a:rPr>
              <a:t>th</a:t>
            </a:r>
            <a:r>
              <a:rPr lang="en-US" dirty="0" smtClean="0">
                <a:solidFill>
                  <a:schemeClr val="tx2">
                    <a:lumMod val="50000"/>
                  </a:schemeClr>
                </a:solidFill>
                <a:latin typeface="Times New Roman" pitchFamily="18" charset="0"/>
                <a:cs typeface="Times New Roman" pitchFamily="18" charset="0"/>
              </a:rPr>
              <a:t>, 1939, the Republican government officially fled to France and by March 28</a:t>
            </a:r>
            <a:r>
              <a:rPr lang="en-US" baseline="30000" dirty="0" smtClean="0">
                <a:solidFill>
                  <a:schemeClr val="tx2">
                    <a:lumMod val="50000"/>
                  </a:schemeClr>
                </a:solidFill>
                <a:latin typeface="Times New Roman" pitchFamily="18" charset="0"/>
                <a:cs typeface="Times New Roman" pitchFamily="18" charset="0"/>
              </a:rPr>
              <a:t>th</a:t>
            </a:r>
            <a:r>
              <a:rPr lang="en-US" dirty="0" smtClean="0">
                <a:solidFill>
                  <a:schemeClr val="tx2">
                    <a:lumMod val="50000"/>
                  </a:schemeClr>
                </a:solidFill>
                <a:latin typeface="Times New Roman" pitchFamily="18" charset="0"/>
                <a:cs typeface="Times New Roman" pitchFamily="18" charset="0"/>
              </a:rPr>
              <a:t>, all Republican forces surrendered, allowing Nationalist Forces to 			enter Madrid.</a:t>
            </a:r>
            <a:endParaRPr lang="en-US" dirty="0">
              <a:solidFill>
                <a:schemeClr val="tx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Conflict</a:t>
            </a:r>
            <a:endParaRPr lang="en-US" dirty="0"/>
          </a:p>
        </p:txBody>
      </p:sp>
      <p:sp>
        <p:nvSpPr>
          <p:cNvPr id="4" name="TextBox 3"/>
          <p:cNvSpPr txBox="1"/>
          <p:nvPr/>
        </p:nvSpPr>
        <p:spPr>
          <a:xfrm>
            <a:off x="5943600" y="5878286"/>
            <a:ext cx="2895600" cy="646331"/>
          </a:xfrm>
          <a:prstGeom prst="rect">
            <a:avLst/>
          </a:prstGeom>
          <a:solidFill>
            <a:schemeClr val="tx2"/>
          </a:solidFill>
        </p:spPr>
        <p:txBody>
          <a:bodyPr wrap="square" rtlCol="0">
            <a:spAutoFit/>
          </a:bodyPr>
          <a:lstStyle/>
          <a:p>
            <a:pPr algn="ctr"/>
            <a:r>
              <a:rPr lang="en-US" dirty="0" smtClean="0">
                <a:hlinkClick r:id="rId2"/>
              </a:rPr>
              <a:t>Click for a complete Timeline of the Civil War</a:t>
            </a:r>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3880" y="1752600"/>
            <a:ext cx="3623431" cy="2819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172200" y="5266730"/>
            <a:ext cx="2438400" cy="461665"/>
          </a:xfrm>
          <a:prstGeom prst="rect">
            <a:avLst/>
          </a:prstGeom>
          <a:noFill/>
        </p:spPr>
        <p:txBody>
          <a:bodyPr wrap="square" rtlCol="0">
            <a:spAutoFit/>
          </a:bodyPr>
          <a:lstStyle/>
          <a:p>
            <a:pPr algn="ctr"/>
            <a:r>
              <a:rPr lang="en-US" sz="1200" dirty="0">
                <a:solidFill>
                  <a:schemeClr val="tx2"/>
                </a:solidFill>
              </a:rPr>
              <a:t>https://www2.bc.edu/~heineman/maps/SpCW1.jpg</a:t>
            </a:r>
          </a:p>
        </p:txBody>
      </p:sp>
      <p:cxnSp>
        <p:nvCxnSpPr>
          <p:cNvPr id="7" name="Straight Arrow Connector 6"/>
          <p:cNvCxnSpPr/>
          <p:nvPr/>
        </p:nvCxnSpPr>
        <p:spPr>
          <a:xfrm>
            <a:off x="5181600" y="5638800"/>
            <a:ext cx="6096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486400" y="4572000"/>
            <a:ext cx="3352800" cy="553998"/>
          </a:xfrm>
          <a:prstGeom prst="rect">
            <a:avLst/>
          </a:prstGeom>
          <a:noFill/>
        </p:spPr>
        <p:txBody>
          <a:bodyPr wrap="square" rtlCol="0">
            <a:spAutoFit/>
          </a:bodyPr>
          <a:lstStyle/>
          <a:p>
            <a:pPr algn="ctr"/>
            <a:r>
              <a:rPr lang="en-US" sz="1500" dirty="0" smtClean="0"/>
              <a:t>“Map of Spain 1936” </a:t>
            </a:r>
          </a:p>
          <a:p>
            <a:pPr algn="ctr"/>
            <a:r>
              <a:rPr lang="en-US" sz="1500" dirty="0" smtClean="0"/>
              <a:t>For reference to various cities</a:t>
            </a:r>
            <a:endParaRPr lang="en-US" sz="1500" dirty="0"/>
          </a:p>
        </p:txBody>
      </p:sp>
      <p:grpSp>
        <p:nvGrpSpPr>
          <p:cNvPr id="13" name="Group 12"/>
          <p:cNvGrpSpPr/>
          <p:nvPr/>
        </p:nvGrpSpPr>
        <p:grpSpPr>
          <a:xfrm>
            <a:off x="223157" y="5985774"/>
            <a:ext cx="2481943" cy="704165"/>
            <a:chOff x="337457" y="5896317"/>
            <a:chExt cx="2481943" cy="704165"/>
          </a:xfrm>
        </p:grpSpPr>
        <p:sp>
          <p:nvSpPr>
            <p:cNvPr id="14" name="Left Arrow 13">
              <a:hlinkClick r:id="rId4" action="ppaction://hlinksldjump"/>
            </p:cNvPr>
            <p:cNvSpPr/>
            <p:nvPr/>
          </p:nvSpPr>
          <p:spPr>
            <a:xfrm>
              <a:off x="337457" y="5896317"/>
              <a:ext cx="914400" cy="704165"/>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19200" y="6063734"/>
              <a:ext cx="1600200" cy="369332"/>
            </a:xfrm>
            <a:prstGeom prst="rect">
              <a:avLst/>
            </a:prstGeom>
            <a:solidFill>
              <a:schemeClr val="accent1">
                <a:lumMod val="75000"/>
              </a:schemeClr>
            </a:solidFill>
          </p:spPr>
          <p:txBody>
            <a:bodyPr wrap="square" rtlCol="0">
              <a:spAutoFit/>
            </a:bodyPr>
            <a:lstStyle/>
            <a:p>
              <a:r>
                <a:rPr lang="en-US" dirty="0" smtClean="0">
                  <a:solidFill>
                    <a:schemeClr val="tx2"/>
                  </a:solidFill>
                  <a:hlinkClick r:id="rId4" action="ppaction://hlinksldjump"/>
                </a:rPr>
                <a:t>Back to map</a:t>
              </a:r>
              <a:endParaRPr lang="en-US" dirty="0">
                <a:solidFill>
                  <a:schemeClr val="tx2"/>
                </a:solidFill>
              </a:endParaRPr>
            </a:p>
          </p:txBody>
        </p:sp>
      </p:grpSp>
    </p:spTree>
    <p:extLst>
      <p:ext uri="{BB962C8B-B14F-4D97-AF65-F5344CB8AC3E}">
        <p14:creationId xmlns:p14="http://schemas.microsoft.com/office/powerpoint/2010/main" xmlns="" val="279768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453130"/>
          </a:xfrm>
        </p:spPr>
        <p:txBody>
          <a:bodyPr>
            <a:normAutofit fontScale="92500" lnSpcReduction="10000"/>
          </a:bodyPr>
          <a:lstStyle/>
          <a:p>
            <a:r>
              <a:rPr lang="en-US" dirty="0">
                <a:latin typeface="Times New Roman" pitchFamily="18" charset="0"/>
                <a:cs typeface="Times New Roman" pitchFamily="18" charset="0"/>
              </a:rPr>
              <a:t>The Nationalist capture of Catalonia sealed the republic's defeat. </a:t>
            </a:r>
            <a:r>
              <a:rPr lang="en-US" dirty="0" smtClean="0">
                <a:latin typeface="Times New Roman" pitchFamily="18" charset="0"/>
                <a:cs typeface="Times New Roman" pitchFamily="18" charset="0"/>
              </a:rPr>
              <a:t>Thus, Republican </a:t>
            </a:r>
            <a:r>
              <a:rPr lang="en-US" dirty="0">
                <a:latin typeface="Times New Roman" pitchFamily="18" charset="0"/>
                <a:cs typeface="Times New Roman" pitchFamily="18" charset="0"/>
              </a:rPr>
              <a:t>efforts </a:t>
            </a:r>
            <a:r>
              <a:rPr lang="en-US" dirty="0" smtClean="0">
                <a:latin typeface="Times New Roman" pitchFamily="18" charset="0"/>
                <a:cs typeface="Times New Roman" pitchFamily="18" charset="0"/>
              </a:rPr>
              <a:t>to negotiate peace </a:t>
            </a:r>
            <a:r>
              <a:rPr lang="en-US" dirty="0">
                <a:latin typeface="Times New Roman" pitchFamily="18" charset="0"/>
                <a:cs typeface="Times New Roman" pitchFamily="18" charset="0"/>
              </a:rPr>
              <a:t>in early 1939</a:t>
            </a:r>
            <a:r>
              <a:rPr lang="en-US" dirty="0" smtClean="0">
                <a:latin typeface="Times New Roman" pitchFamily="18" charset="0"/>
                <a:cs typeface="Times New Roman" pitchFamily="18" charset="0"/>
              </a:rPr>
              <a:t> failed. </a:t>
            </a:r>
          </a:p>
          <a:p>
            <a:r>
              <a:rPr lang="en-US" dirty="0" smtClean="0">
                <a:latin typeface="Times New Roman" pitchFamily="18" charset="0"/>
                <a:cs typeface="Times New Roman" pitchFamily="18" charset="0"/>
              </a:rPr>
              <a:t>Great </a:t>
            </a:r>
            <a:r>
              <a:rPr lang="en-US" dirty="0">
                <a:latin typeface="Times New Roman" pitchFamily="18" charset="0"/>
                <a:cs typeface="Times New Roman" pitchFamily="18" charset="0"/>
              </a:rPr>
              <a:t>Britain and France </a:t>
            </a:r>
            <a:r>
              <a:rPr lang="en-US" dirty="0" smtClean="0">
                <a:latin typeface="Times New Roman" pitchFamily="18" charset="0"/>
                <a:cs typeface="Times New Roman" pitchFamily="18" charset="0"/>
              </a:rPr>
              <a:t>acknowledged </a:t>
            </a:r>
            <a:r>
              <a:rPr lang="en-US" dirty="0">
                <a:latin typeface="Times New Roman" pitchFamily="18" charset="0"/>
                <a:cs typeface="Times New Roman" pitchFamily="18" charset="0"/>
              </a:rPr>
              <a:t>the Franco regime in February and international recognition quickly followed. </a:t>
            </a:r>
            <a:r>
              <a:rPr lang="en-US" dirty="0" smtClean="0">
                <a:latin typeface="Times New Roman" pitchFamily="18" charset="0"/>
                <a:cs typeface="Times New Roman" pitchFamily="18" charset="0"/>
              </a:rPr>
              <a:t>Yet, the </a:t>
            </a:r>
            <a:r>
              <a:rPr lang="en-US" dirty="0">
                <a:latin typeface="Times New Roman" pitchFamily="18" charset="0"/>
                <a:cs typeface="Times New Roman" pitchFamily="18" charset="0"/>
              </a:rPr>
              <a:t>war is thought to have cost 500,000 </a:t>
            </a:r>
            <a:r>
              <a:rPr lang="en-US" dirty="0" smtClean="0">
                <a:latin typeface="Times New Roman" pitchFamily="18" charset="0"/>
                <a:cs typeface="Times New Roman" pitchFamily="18" charset="0"/>
              </a:rPr>
              <a:t>lives and have a casualty </a:t>
            </a:r>
            <a:r>
              <a:rPr lang="en-US" dirty="0">
                <a:latin typeface="Times New Roman" pitchFamily="18" charset="0"/>
                <a:cs typeface="Times New Roman" pitchFamily="18" charset="0"/>
              </a:rPr>
              <a:t>figure as high as 1 million</a:t>
            </a:r>
            <a:r>
              <a:rPr lang="en-US" dirty="0" smtClean="0">
                <a:latin typeface="Times New Roman" pitchFamily="18" charset="0"/>
                <a:cs typeface="Times New Roman" pitchFamily="18" charset="0"/>
              </a:rPr>
              <a:t>.</a:t>
            </a:r>
          </a:p>
          <a:p>
            <a:r>
              <a:rPr lang="en-US" dirty="0">
                <a:latin typeface="Times New Roman" pitchFamily="18" charset="0"/>
                <a:cs typeface="Times New Roman" pitchFamily="18" charset="0"/>
              </a:rPr>
              <a:t>The war </a:t>
            </a:r>
            <a:r>
              <a:rPr lang="en-US" dirty="0" smtClean="0">
                <a:latin typeface="Times New Roman" pitchFamily="18" charset="0"/>
                <a:cs typeface="Times New Roman" pitchFamily="18" charset="0"/>
              </a:rPr>
              <a:t>witnessed </a:t>
            </a:r>
            <a:r>
              <a:rPr lang="en-US" dirty="0">
                <a:latin typeface="Times New Roman" pitchFamily="18" charset="0"/>
                <a:cs typeface="Times New Roman" pitchFamily="18" charset="0"/>
              </a:rPr>
              <a:t>the first ever deliberate aerial bombing of a city. On April 27th 1937, the </a:t>
            </a:r>
            <a:r>
              <a:rPr lang="en-US" dirty="0" smtClean="0">
                <a:latin typeface="Times New Roman" pitchFamily="18" charset="0"/>
                <a:cs typeface="Times New Roman" pitchFamily="18" charset="0"/>
              </a:rPr>
              <a:t>city </a:t>
            </a:r>
            <a:r>
              <a:rPr lang="en-US" dirty="0">
                <a:latin typeface="Times New Roman" pitchFamily="18" charset="0"/>
                <a:cs typeface="Times New Roman" pitchFamily="18" charset="0"/>
              </a:rPr>
              <a:t>of the </a:t>
            </a:r>
            <a:r>
              <a:rPr lang="en-US" dirty="0" smtClean="0">
                <a:latin typeface="Times New Roman" pitchFamily="18" charset="0"/>
                <a:cs typeface="Times New Roman" pitchFamily="18" charset="0"/>
              </a:rPr>
              <a:t>Basques (Guernica)</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was </a:t>
            </a:r>
            <a:r>
              <a:rPr lang="en-US" dirty="0">
                <a:latin typeface="Times New Roman" pitchFamily="18" charset="0"/>
                <a:cs typeface="Times New Roman" pitchFamily="18" charset="0"/>
              </a:rPr>
              <a:t>bombed and destroyed by </a:t>
            </a:r>
            <a:r>
              <a:rPr lang="en-US" dirty="0" smtClean="0">
                <a:latin typeface="Times New Roman" pitchFamily="18" charset="0"/>
                <a:cs typeface="Times New Roman" pitchFamily="18" charset="0"/>
              </a:rPr>
              <a:t>Germany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effects: It was </a:t>
            </a:r>
            <a:r>
              <a:rPr lang="en-US" dirty="0">
                <a:latin typeface="Times New Roman" pitchFamily="18" charset="0"/>
                <a:cs typeface="Times New Roman" pitchFamily="18" charset="0"/>
              </a:rPr>
              <a:t>a </a:t>
            </a:r>
            <a:r>
              <a:rPr lang="en-US" dirty="0" smtClean="0">
                <a:latin typeface="Times New Roman" pitchFamily="18" charset="0"/>
                <a:cs typeface="Times New Roman" pitchFamily="18" charset="0"/>
              </a:rPr>
              <a:t>useful, practical </a:t>
            </a:r>
            <a:r>
              <a:rPr lang="en-US" dirty="0">
                <a:latin typeface="Times New Roman" pitchFamily="18" charset="0"/>
                <a:cs typeface="Times New Roman" pitchFamily="18" charset="0"/>
              </a:rPr>
              <a:t>experiment </a:t>
            </a:r>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impacts </a:t>
            </a:r>
            <a:r>
              <a:rPr lang="en-US" dirty="0">
                <a:latin typeface="Times New Roman" pitchFamily="18" charset="0"/>
                <a:cs typeface="Times New Roman" pitchFamily="18" charset="0"/>
              </a:rPr>
              <a:t>of bombing civilian </a:t>
            </a:r>
            <a:r>
              <a:rPr lang="en-US" dirty="0" smtClean="0">
                <a:latin typeface="Times New Roman" pitchFamily="18" charset="0"/>
                <a:cs typeface="Times New Roman" pitchFamily="18" charset="0"/>
              </a:rPr>
              <a:t>targets for Hitler. However, for </a:t>
            </a:r>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Nationalists </a:t>
            </a:r>
            <a:r>
              <a:rPr lang="en-US" dirty="0">
                <a:latin typeface="Times New Roman" pitchFamily="18" charset="0"/>
                <a:cs typeface="Times New Roman" pitchFamily="18" charset="0"/>
              </a:rPr>
              <a:t>it </a:t>
            </a:r>
            <a:r>
              <a:rPr lang="en-US" dirty="0" smtClean="0">
                <a:latin typeface="Times New Roman" pitchFamily="18" charset="0"/>
                <a:cs typeface="Times New Roman" pitchFamily="18" charset="0"/>
              </a:rPr>
              <a:t>destroyed a </a:t>
            </a:r>
            <a:r>
              <a:rPr lang="en-US" dirty="0">
                <a:latin typeface="Times New Roman" pitchFamily="18" charset="0"/>
                <a:cs typeface="Times New Roman" pitchFamily="18" charset="0"/>
              </a:rPr>
              <a:t>city of </a:t>
            </a:r>
            <a:r>
              <a:rPr lang="en-US" dirty="0" smtClean="0">
                <a:latin typeface="Times New Roman" pitchFamily="18" charset="0"/>
                <a:cs typeface="Times New Roman" pitchFamily="18" charset="0"/>
              </a:rPr>
              <a:t>much spiritual importance. </a:t>
            </a:r>
            <a:r>
              <a:rPr lang="en-US" dirty="0">
                <a:latin typeface="Times New Roman" pitchFamily="18" charset="0"/>
                <a:cs typeface="Times New Roman" pitchFamily="18" charset="0"/>
              </a:rPr>
              <a:t>For Europe, the warning posed by this bombing </a:t>
            </a:r>
            <a:r>
              <a:rPr lang="en-US" dirty="0" smtClean="0">
                <a:latin typeface="Times New Roman" pitchFamily="18" charset="0"/>
                <a:cs typeface="Times New Roman" pitchFamily="18" charset="0"/>
              </a:rPr>
              <a:t>foreshadowed the horrible nuclear warfare to come. Thus, the consequences of the Civil War were great and ominous, signaling the dangers yet to come for Europe.</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Importance of the war</a:t>
            </a:r>
            <a:endParaRPr lang="en-US" dirty="0"/>
          </a:p>
        </p:txBody>
      </p:sp>
      <p:grpSp>
        <p:nvGrpSpPr>
          <p:cNvPr id="4" name="Group 3"/>
          <p:cNvGrpSpPr/>
          <p:nvPr/>
        </p:nvGrpSpPr>
        <p:grpSpPr>
          <a:xfrm>
            <a:off x="223157" y="5985774"/>
            <a:ext cx="2481943" cy="704165"/>
            <a:chOff x="337457" y="5896317"/>
            <a:chExt cx="2481943" cy="704165"/>
          </a:xfrm>
        </p:grpSpPr>
        <p:sp>
          <p:nvSpPr>
            <p:cNvPr id="5" name="Left Arrow 4">
              <a:hlinkClick r:id="rId2" action="ppaction://hlinksldjump"/>
            </p:cNvPr>
            <p:cNvSpPr/>
            <p:nvPr/>
          </p:nvSpPr>
          <p:spPr>
            <a:xfrm>
              <a:off x="337457" y="5896317"/>
              <a:ext cx="914400" cy="704165"/>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6063734"/>
              <a:ext cx="1600200" cy="369332"/>
            </a:xfrm>
            <a:prstGeom prst="rect">
              <a:avLst/>
            </a:prstGeom>
            <a:solidFill>
              <a:schemeClr val="accent1">
                <a:lumMod val="75000"/>
              </a:schemeClr>
            </a:solidFill>
          </p:spPr>
          <p:txBody>
            <a:bodyPr wrap="square" rtlCol="0">
              <a:spAutoFit/>
            </a:bodyPr>
            <a:lstStyle/>
            <a:p>
              <a:r>
                <a:rPr lang="en-US" dirty="0" smtClean="0">
                  <a:solidFill>
                    <a:schemeClr val="tx2"/>
                  </a:solidFill>
                  <a:hlinkClick r:id="rId2" action="ppaction://hlinksldjump"/>
                </a:rPr>
                <a:t>Back to map</a:t>
              </a:r>
              <a:endParaRPr lang="en-US" dirty="0">
                <a:solidFill>
                  <a:schemeClr val="tx2"/>
                </a:solidFill>
              </a:endParaRPr>
            </a:p>
          </p:txBody>
        </p:sp>
      </p:grpSp>
    </p:spTree>
    <p:extLst>
      <p:ext uri="{BB962C8B-B14F-4D97-AF65-F5344CB8AC3E}">
        <p14:creationId xmlns:p14="http://schemas.microsoft.com/office/powerpoint/2010/main" xmlns="" val="3501734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29"/>
          </a:xfrm>
        </p:spPr>
        <p:txBody>
          <a:bodyPr>
            <a:normAutofit/>
          </a:bodyPr>
          <a:lstStyle/>
          <a:p>
            <a:r>
              <a:rPr lang="en-US" b="1" dirty="0" smtClean="0"/>
              <a:t>How was the League of Nations’ involvement and influence in the Second Italo-Abyssinian War limited, and why did the sanctions have a limited effect on Italy?</a:t>
            </a:r>
          </a:p>
          <a:p>
            <a:pPr lvl="2"/>
            <a:r>
              <a:rPr lang="en-US" sz="2000" b="1" dirty="0" smtClean="0">
                <a:effectLst>
                  <a:outerShdw blurRad="38100" dist="38100" dir="2700000" algn="tl">
                    <a:srgbClr val="000000">
                      <a:alpha val="43137"/>
                    </a:srgbClr>
                  </a:outerShdw>
                </a:effectLst>
                <a:hlinkClick r:id="rId2" action="ppaction://hlinksldjump"/>
              </a:rPr>
              <a:t>Not sure?</a:t>
            </a:r>
            <a:endParaRPr lang="en-US" sz="2000" b="1" dirty="0" smtClean="0">
              <a:effectLst>
                <a:outerShdw blurRad="38100" dist="38100" dir="2700000" algn="tl">
                  <a:srgbClr val="000000">
                    <a:alpha val="43137"/>
                  </a:srgbClr>
                </a:outerShdw>
              </a:effectLst>
            </a:endParaRPr>
          </a:p>
          <a:p>
            <a:r>
              <a:rPr lang="en-US" b="1" dirty="0" smtClean="0"/>
              <a:t>What impact did the Franco-Italian Agreement have on the War?</a:t>
            </a:r>
          </a:p>
          <a:p>
            <a:pPr marL="731520" lvl="4" indent="-228600">
              <a:buClr>
                <a:schemeClr val="accent1"/>
              </a:buClr>
              <a:buFont typeface="Wingdings 2" pitchFamily="18" charset="2"/>
              <a:buChar char=""/>
            </a:pPr>
            <a:r>
              <a:rPr lang="en-US" sz="2000" b="1" dirty="0" smtClean="0">
                <a:effectLst>
                  <a:outerShdw blurRad="38100" dist="38100" dir="2700000" algn="tl">
                    <a:srgbClr val="000000">
                      <a:alpha val="43137"/>
                    </a:srgbClr>
                  </a:outerShdw>
                </a:effectLst>
                <a:hlinkClick r:id="rId3" action="ppaction://hlinksldjump"/>
              </a:rPr>
              <a:t>Not sure?</a:t>
            </a:r>
            <a:endParaRPr lang="en-US" sz="2000" b="1" dirty="0" smtClean="0"/>
          </a:p>
          <a:p>
            <a:r>
              <a:rPr lang="en-US" b="1" dirty="0" smtClean="0"/>
              <a:t>How did Britain forever alter the course of the war for Italy?</a:t>
            </a:r>
          </a:p>
          <a:p>
            <a:pPr marL="731520" lvl="4" indent="-228600">
              <a:buClr>
                <a:schemeClr val="accent1"/>
              </a:buClr>
              <a:buFont typeface="Wingdings 2" pitchFamily="18" charset="2"/>
              <a:buChar char=""/>
            </a:pPr>
            <a:r>
              <a:rPr lang="en-US" sz="2000" b="1" dirty="0">
                <a:effectLst>
                  <a:outerShdw blurRad="38100" dist="38100" dir="2700000" algn="tl">
                    <a:srgbClr val="000000">
                      <a:alpha val="43137"/>
                    </a:srgbClr>
                  </a:outerShdw>
                </a:effectLst>
                <a:hlinkClick r:id="rId2" action="ppaction://hlinksldjump"/>
              </a:rPr>
              <a:t>Not sure</a:t>
            </a:r>
            <a:r>
              <a:rPr lang="en-US" sz="2000" b="1" dirty="0" smtClean="0">
                <a:effectLst>
                  <a:outerShdw blurRad="38100" dist="38100" dir="2700000" algn="tl">
                    <a:srgbClr val="000000">
                      <a:alpha val="43137"/>
                    </a:srgbClr>
                  </a:outerShdw>
                </a:effectLst>
                <a:hlinkClick r:id="rId2" action="ppaction://hlinksldjump"/>
              </a:rPr>
              <a:t>?</a:t>
            </a:r>
            <a:endParaRPr lang="en-US" sz="2000" b="1" dirty="0" smtClean="0"/>
          </a:p>
          <a:p>
            <a:r>
              <a:rPr lang="en-US" b="1" dirty="0" smtClean="0"/>
              <a:t>Why did the Hoare-Laval plan ultimately not succeed?</a:t>
            </a:r>
          </a:p>
          <a:p>
            <a:pPr marL="731520" lvl="4" indent="-228600">
              <a:buClr>
                <a:schemeClr val="accent1"/>
              </a:buClr>
              <a:buFont typeface="Wingdings 2" pitchFamily="18" charset="2"/>
              <a:buChar char=""/>
            </a:pPr>
            <a:r>
              <a:rPr lang="en-US" sz="2000" b="1" dirty="0">
                <a:effectLst>
                  <a:outerShdw blurRad="38100" dist="38100" dir="2700000" algn="tl">
                    <a:srgbClr val="000000">
                      <a:alpha val="43137"/>
                    </a:srgbClr>
                  </a:outerShdw>
                </a:effectLst>
                <a:hlinkClick r:id="rId2" action="ppaction://hlinksldjump"/>
              </a:rPr>
              <a:t>Not sure?</a:t>
            </a:r>
            <a:endParaRPr lang="en-US" sz="2000" b="1" dirty="0">
              <a:effectLst>
                <a:outerShdw blurRad="38100" dist="38100" dir="2700000" algn="tl">
                  <a:srgbClr val="000000">
                    <a:alpha val="43137"/>
                  </a:srgbClr>
                </a:outerShdw>
              </a:effectLst>
            </a:endParaRPr>
          </a:p>
          <a:p>
            <a:endParaRPr lang="en-US" b="1" dirty="0"/>
          </a:p>
        </p:txBody>
      </p:sp>
      <p:sp>
        <p:nvSpPr>
          <p:cNvPr id="3" name="Title 2"/>
          <p:cNvSpPr>
            <a:spLocks noGrp="1"/>
          </p:cNvSpPr>
          <p:nvPr>
            <p:ph type="title"/>
          </p:nvPr>
        </p:nvSpPr>
        <p:spPr/>
        <p:txBody>
          <a:bodyPr/>
          <a:lstStyle/>
          <a:p>
            <a:r>
              <a:rPr lang="en-US" dirty="0" smtClean="0"/>
              <a:t>Abyssinian War- CHECKPOINT</a:t>
            </a:r>
            <a:endParaRPr lang="en-US" dirty="0"/>
          </a:p>
        </p:txBody>
      </p:sp>
    </p:spTree>
    <p:extLst>
      <p:ext uri="{BB962C8B-B14F-4D97-AF65-F5344CB8AC3E}">
        <p14:creationId xmlns:p14="http://schemas.microsoft.com/office/powerpoint/2010/main" xmlns="" val="3932970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lstStyle/>
          <a:p>
            <a:r>
              <a:rPr lang="en-US" dirty="0" smtClean="0"/>
              <a:t>What government took control after the abdication of General Miguel Primo de Rivera?</a:t>
            </a:r>
          </a:p>
          <a:p>
            <a:pPr lvl="2"/>
            <a:r>
              <a:rPr lang="en-US" sz="2000" b="1" dirty="0">
                <a:effectLst>
                  <a:outerShdw blurRad="38100" dist="38100" dir="2700000" algn="tl">
                    <a:srgbClr val="000000">
                      <a:alpha val="43137"/>
                    </a:srgbClr>
                  </a:outerShdw>
                </a:effectLst>
                <a:hlinkClick r:id="rId2" action="ppaction://hlinksldjump"/>
              </a:rPr>
              <a:t>Not sure</a:t>
            </a:r>
            <a:r>
              <a:rPr lang="en-US" sz="2000" b="1" dirty="0" smtClean="0">
                <a:effectLst>
                  <a:outerShdw blurRad="38100" dist="38100" dir="2700000" algn="tl">
                    <a:srgbClr val="000000">
                      <a:alpha val="43137"/>
                    </a:srgbClr>
                  </a:outerShdw>
                </a:effectLst>
                <a:hlinkClick r:id="rId2" action="ppaction://hlinksldjump"/>
              </a:rPr>
              <a:t>?</a:t>
            </a:r>
            <a:endParaRPr lang="en-US" sz="2000" b="1" dirty="0" smtClean="0">
              <a:effectLst>
                <a:outerShdw blurRad="38100" dist="38100" dir="2700000" algn="tl">
                  <a:srgbClr val="000000">
                    <a:alpha val="43137"/>
                  </a:srgbClr>
                </a:outerShdw>
              </a:effectLst>
            </a:endParaRPr>
          </a:p>
          <a:p>
            <a:r>
              <a:rPr lang="en-US" dirty="0" smtClean="0"/>
              <a:t>To what parties did the Nationalist movement appeal? How did these differ from those of the Republican government?</a:t>
            </a:r>
          </a:p>
          <a:p>
            <a:pPr lvl="2"/>
            <a:r>
              <a:rPr lang="en-US" sz="2000" b="1" dirty="0">
                <a:effectLst>
                  <a:outerShdw blurRad="38100" dist="38100" dir="2700000" algn="tl">
                    <a:srgbClr val="000000">
                      <a:alpha val="43137"/>
                    </a:srgbClr>
                  </a:outerShdw>
                </a:effectLst>
                <a:hlinkClick r:id="rId3" action="ppaction://hlinksldjump"/>
              </a:rPr>
              <a:t>Not sure</a:t>
            </a:r>
            <a:r>
              <a:rPr lang="en-US" sz="2000" b="1" dirty="0" smtClean="0">
                <a:effectLst>
                  <a:outerShdw blurRad="38100" dist="38100" dir="2700000" algn="tl">
                    <a:srgbClr val="000000">
                      <a:alpha val="43137"/>
                    </a:srgbClr>
                  </a:outerShdw>
                </a:effectLst>
                <a:hlinkClick r:id="rId3" action="ppaction://hlinksldjump"/>
              </a:rPr>
              <a:t>?</a:t>
            </a:r>
            <a:endParaRPr lang="en-US" sz="2000" dirty="0" smtClean="0"/>
          </a:p>
          <a:p>
            <a:r>
              <a:rPr lang="en-US" dirty="0" smtClean="0"/>
              <a:t>How did the involvement of other European nations affect either side of the War?</a:t>
            </a:r>
          </a:p>
          <a:p>
            <a:pPr lvl="2"/>
            <a:r>
              <a:rPr lang="en-US" sz="2000" b="1" dirty="0">
                <a:effectLst>
                  <a:outerShdw blurRad="38100" dist="38100" dir="2700000" algn="tl">
                    <a:srgbClr val="000000">
                      <a:alpha val="43137"/>
                    </a:srgbClr>
                  </a:outerShdw>
                </a:effectLst>
                <a:hlinkClick r:id="rId4" action="ppaction://hlinksldjump"/>
              </a:rPr>
              <a:t>Not sure?</a:t>
            </a:r>
            <a:endParaRPr lang="en-US" sz="2000" b="1" dirty="0">
              <a:effectLst>
                <a:outerShdw blurRad="38100" dist="38100" dir="2700000" algn="tl">
                  <a:srgbClr val="000000">
                    <a:alpha val="43137"/>
                  </a:srgbClr>
                </a:outerShdw>
              </a:effectLst>
            </a:endParaRPr>
          </a:p>
          <a:p>
            <a:r>
              <a:rPr lang="en-US" dirty="0" smtClean="0"/>
              <a:t>What advancement caused the Republicans to be split in half, resulting in the end of the war?</a:t>
            </a:r>
          </a:p>
          <a:p>
            <a:pPr lvl="2"/>
            <a:r>
              <a:rPr lang="en-US" sz="2000" b="1" dirty="0">
                <a:effectLst>
                  <a:outerShdw blurRad="38100" dist="38100" dir="2700000" algn="tl">
                    <a:srgbClr val="000000">
                      <a:alpha val="43137"/>
                    </a:srgbClr>
                  </a:outerShdw>
                </a:effectLst>
                <a:hlinkClick r:id="rId5" action="ppaction://hlinksldjump"/>
              </a:rPr>
              <a:t>Not sure?</a:t>
            </a:r>
            <a:endParaRPr lang="en-US" sz="2000" b="1" dirty="0">
              <a:effectLst>
                <a:outerShdw blurRad="38100" dist="38100" dir="2700000" algn="tl">
                  <a:srgbClr val="000000">
                    <a:alpha val="43137"/>
                  </a:srgbClr>
                </a:outerShdw>
              </a:effectLst>
            </a:endParaRPr>
          </a:p>
          <a:p>
            <a:pPr lvl="2"/>
            <a:endParaRPr lang="en-US" dirty="0"/>
          </a:p>
        </p:txBody>
      </p:sp>
      <p:sp>
        <p:nvSpPr>
          <p:cNvPr id="3" name="Title 2"/>
          <p:cNvSpPr>
            <a:spLocks noGrp="1"/>
          </p:cNvSpPr>
          <p:nvPr>
            <p:ph type="title"/>
          </p:nvPr>
        </p:nvSpPr>
        <p:spPr/>
        <p:txBody>
          <a:bodyPr/>
          <a:lstStyle/>
          <a:p>
            <a:r>
              <a:rPr lang="en-US" dirty="0" smtClean="0"/>
              <a:t>Spanish Civil </a:t>
            </a:r>
            <a:r>
              <a:rPr lang="en-US" dirty="0"/>
              <a:t>War- CHECKPOINT</a:t>
            </a:r>
          </a:p>
        </p:txBody>
      </p:sp>
    </p:spTree>
    <p:extLst>
      <p:ext uri="{BB962C8B-B14F-4D97-AF65-F5344CB8AC3E}">
        <p14:creationId xmlns:p14="http://schemas.microsoft.com/office/powerpoint/2010/main" xmlns="" val="2250402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743200" y="2971800"/>
            <a:ext cx="3886200" cy="55399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000" dirty="0" smtClean="0">
                <a:latin typeface="Imprint MT Shadow" pitchFamily="82" charset="0"/>
                <a:ea typeface="CatholicSchoolGirls Intl BB" pitchFamily="2" charset="0"/>
              </a:rPr>
              <a:t>Thank you for reading</a:t>
            </a:r>
            <a:endParaRPr lang="en-US" sz="3000" dirty="0">
              <a:latin typeface="Imprint MT Shadow" pitchFamily="82" charset="0"/>
              <a:ea typeface="CatholicSchoolGirls Intl BB" pitchFamily="2" charset="0"/>
            </a:endParaRPr>
          </a:p>
        </p:txBody>
      </p:sp>
    </p:spTree>
    <p:extLst>
      <p:ext uri="{BB962C8B-B14F-4D97-AF65-F5344CB8AC3E}">
        <p14:creationId xmlns:p14="http://schemas.microsoft.com/office/powerpoint/2010/main" xmlns="" val="3567900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2">
                    <a:lumMod val="50000"/>
                  </a:schemeClr>
                </a:solidFill>
                <a:latin typeface="Times New Roman" pitchFamily="18" charset="0"/>
                <a:cs typeface="Times New Roman" pitchFamily="18" charset="0"/>
              </a:rPr>
              <a:t>The close knit internationalism of the early 1920s was crumbling, as the Soviet Union and United States became increasingly more secluded. The </a:t>
            </a:r>
            <a:r>
              <a:rPr lang="en-US" b="1" u="sng" dirty="0" smtClean="0">
                <a:solidFill>
                  <a:schemeClr val="tx2">
                    <a:lumMod val="50000"/>
                  </a:schemeClr>
                </a:solidFill>
                <a:latin typeface="Times New Roman" pitchFamily="18" charset="0"/>
                <a:cs typeface="Times New Roman" pitchFamily="18" charset="0"/>
              </a:rPr>
              <a:t>League of Nations </a:t>
            </a:r>
            <a:r>
              <a:rPr lang="en-US" dirty="0" smtClean="0">
                <a:solidFill>
                  <a:schemeClr val="tx2">
                    <a:lumMod val="50000"/>
                  </a:schemeClr>
                </a:solidFill>
                <a:latin typeface="Times New Roman" pitchFamily="18" charset="0"/>
                <a:cs typeface="Times New Roman" pitchFamily="18" charset="0"/>
              </a:rPr>
              <a:t>was also deemed ineffective, as the great powers split paths and each acted in their own interest.</a:t>
            </a:r>
          </a:p>
        </p:txBody>
      </p:sp>
      <p:sp>
        <p:nvSpPr>
          <p:cNvPr id="2" name="Title 1"/>
          <p:cNvSpPr>
            <a:spLocks noGrp="1"/>
          </p:cNvSpPr>
          <p:nvPr>
            <p:ph type="title"/>
          </p:nvPr>
        </p:nvSpPr>
        <p:spPr/>
        <p:txBody>
          <a:bodyPr/>
          <a:lstStyle/>
          <a:p>
            <a:r>
              <a:rPr lang="en-US" sz="2800" dirty="0" smtClean="0"/>
              <a:t>BACKGROUND of 2nd ABYSINNIAN War</a:t>
            </a:r>
            <a:endParaRPr lang="en-US" sz="2800" dirty="0"/>
          </a:p>
        </p:txBody>
      </p:sp>
      <p:sp>
        <p:nvSpPr>
          <p:cNvPr id="4" name="TextBox 3"/>
          <p:cNvSpPr txBox="1"/>
          <p:nvPr/>
        </p:nvSpPr>
        <p:spPr>
          <a:xfrm>
            <a:off x="381000" y="3124200"/>
            <a:ext cx="5199845" cy="3600986"/>
          </a:xfrm>
          <a:prstGeom prst="rect">
            <a:avLst/>
          </a:prstGeom>
          <a:noFill/>
        </p:spPr>
        <p:txBody>
          <a:bodyPr wrap="square" rtlCol="0">
            <a:spAutoFit/>
          </a:bodyPr>
          <a:lstStyle/>
          <a:p>
            <a:pPr marL="285750" indent="-285750">
              <a:buFont typeface="Wingdings" pitchFamily="2" charset="2"/>
              <a:buChar char="§"/>
            </a:pPr>
            <a:r>
              <a:rPr lang="en-US" sz="2100" dirty="0">
                <a:solidFill>
                  <a:schemeClr val="tx2">
                    <a:lumMod val="50000"/>
                  </a:schemeClr>
                </a:solidFill>
                <a:latin typeface="Times New Roman" pitchFamily="18" charset="0"/>
                <a:cs typeface="Times New Roman" pitchFamily="18" charset="0"/>
              </a:rPr>
              <a:t>Italy had joined in the “Scramble for Africa” in the late nineteenth century but was left with worthless territories such as Eritrea and Somaliland. The Italians attempted to conquer </a:t>
            </a:r>
            <a:r>
              <a:rPr lang="en-US" sz="2100" b="1" u="sng" dirty="0" smtClean="0">
                <a:solidFill>
                  <a:schemeClr val="tx2">
                    <a:lumMod val="50000"/>
                  </a:schemeClr>
                </a:solidFill>
                <a:latin typeface="Times New Roman" pitchFamily="18" charset="0"/>
                <a:cs typeface="Times New Roman" pitchFamily="18" charset="0"/>
              </a:rPr>
              <a:t>Abyssinia</a:t>
            </a:r>
            <a:r>
              <a:rPr lang="en-US" sz="2100" dirty="0" smtClean="0">
                <a:solidFill>
                  <a:schemeClr val="tx2">
                    <a:lumMod val="50000"/>
                  </a:schemeClr>
                </a:solidFill>
                <a:latin typeface="Times New Roman" pitchFamily="18" charset="0"/>
                <a:cs typeface="Times New Roman" pitchFamily="18" charset="0"/>
              </a:rPr>
              <a:t> (</a:t>
            </a:r>
            <a:r>
              <a:rPr lang="en-US" sz="2100" dirty="0">
                <a:solidFill>
                  <a:schemeClr val="tx2">
                    <a:lumMod val="50000"/>
                  </a:schemeClr>
                </a:solidFill>
                <a:latin typeface="Times New Roman" pitchFamily="18" charset="0"/>
                <a:cs typeface="Times New Roman" pitchFamily="18" charset="0"/>
              </a:rPr>
              <a:t>E</a:t>
            </a:r>
            <a:r>
              <a:rPr lang="en-US" sz="2100" dirty="0" smtClean="0">
                <a:solidFill>
                  <a:schemeClr val="tx2">
                    <a:lumMod val="50000"/>
                  </a:schemeClr>
                </a:solidFill>
                <a:latin typeface="Times New Roman" pitchFamily="18" charset="0"/>
                <a:cs typeface="Times New Roman" pitchFamily="18" charset="0"/>
              </a:rPr>
              <a:t>thiopia) </a:t>
            </a:r>
            <a:r>
              <a:rPr lang="en-US" sz="2100" dirty="0">
                <a:solidFill>
                  <a:schemeClr val="tx2">
                    <a:lumMod val="50000"/>
                  </a:schemeClr>
                </a:solidFill>
                <a:latin typeface="Times New Roman" pitchFamily="18" charset="0"/>
                <a:cs typeface="Times New Roman" pitchFamily="18" charset="0"/>
              </a:rPr>
              <a:t>but were defeated at the Battle of Adowa in 1896. The Italians pretended to sign a treaty of friendship with Haile Selassie in 1928, but </a:t>
            </a:r>
            <a:r>
              <a:rPr lang="en-US" sz="2100" b="1" u="sng" dirty="0">
                <a:solidFill>
                  <a:schemeClr val="tx2">
                    <a:lumMod val="50000"/>
                  </a:schemeClr>
                </a:solidFill>
                <a:latin typeface="Times New Roman" pitchFamily="18" charset="0"/>
                <a:cs typeface="Times New Roman" pitchFamily="18" charset="0"/>
              </a:rPr>
              <a:t>Mussolini</a:t>
            </a:r>
            <a:r>
              <a:rPr lang="en-US" sz="2100" dirty="0">
                <a:solidFill>
                  <a:schemeClr val="tx2">
                    <a:lumMod val="50000"/>
                  </a:schemeClr>
                </a:solidFill>
                <a:latin typeface="Times New Roman" pitchFamily="18" charset="0"/>
                <a:cs typeface="Times New Roman" pitchFamily="18" charset="0"/>
              </a:rPr>
              <a:t> had already begun planning for another invasion of the country.</a:t>
            </a:r>
          </a:p>
          <a:p>
            <a:endParaRPr lang="en-US" dirty="0">
              <a:solidFill>
                <a:schemeClr val="tx2">
                  <a:lumMod val="50000"/>
                </a:schemeClr>
              </a:solidFill>
            </a:endParaRPr>
          </a:p>
        </p:txBody>
      </p:sp>
      <p:pic>
        <p:nvPicPr>
          <p:cNvPr id="1026" name="Picture 2" descr="http://www.warchat.org/pictures/second_italo_abyssinian_w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399" y="3276600"/>
            <a:ext cx="3047195" cy="30289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867399" y="6305550"/>
            <a:ext cx="3047195" cy="261610"/>
          </a:xfrm>
          <a:prstGeom prst="rect">
            <a:avLst/>
          </a:prstGeom>
          <a:noFill/>
        </p:spPr>
        <p:txBody>
          <a:bodyPr wrap="square" rtlCol="0">
            <a:spAutoFit/>
          </a:bodyPr>
          <a:lstStyle/>
          <a:p>
            <a:pPr algn="ctr"/>
            <a:r>
              <a:rPr lang="en-US" sz="1100" dirty="0">
                <a:solidFill>
                  <a:schemeClr val="tx2"/>
                </a:solidFill>
              </a:rPr>
              <a:t>http://www.warchat.org/tag/leberation-war/</a:t>
            </a:r>
          </a:p>
        </p:txBody>
      </p:sp>
    </p:spTree>
    <p:extLst>
      <p:ext uri="{BB962C8B-B14F-4D97-AF65-F5344CB8AC3E}">
        <p14:creationId xmlns:p14="http://schemas.microsoft.com/office/powerpoint/2010/main" xmlns="" val="351504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dirty="0"/>
              <a:t> "Abyssinia 1935." </a:t>
            </a:r>
            <a:r>
              <a:rPr lang="en-US" i="1" dirty="0"/>
              <a:t>Abyssinia 1935</a:t>
            </a:r>
            <a:r>
              <a:rPr lang="en-US" dirty="0"/>
              <a:t>. </a:t>
            </a:r>
            <a:r>
              <a:rPr lang="en-US" dirty="0" err="1"/>
              <a:t>N.p</a:t>
            </a:r>
            <a:r>
              <a:rPr lang="en-US" dirty="0"/>
              <a:t>., </a:t>
            </a:r>
            <a:r>
              <a:rPr lang="en-US" dirty="0" err="1"/>
              <a:t>n.d.</a:t>
            </a:r>
            <a:r>
              <a:rPr lang="en-US" dirty="0"/>
              <a:t> Web. 04 Mar. 2013.</a:t>
            </a:r>
          </a:p>
          <a:p>
            <a:r>
              <a:rPr lang="en-US" dirty="0" smtClean="0"/>
              <a:t>"</a:t>
            </a:r>
            <a:r>
              <a:rPr lang="en-US" dirty="0"/>
              <a:t>Abyssinia Crisis." </a:t>
            </a:r>
            <a:r>
              <a:rPr lang="en-US" i="1" dirty="0"/>
              <a:t>Wikipedia</a:t>
            </a:r>
            <a:r>
              <a:rPr lang="en-US" dirty="0"/>
              <a:t>. Wikimedia Foundation, 27 Feb. 2013. Web. 04 Mar. 2013</a:t>
            </a:r>
            <a:r>
              <a:rPr lang="en-US" dirty="0" smtClean="0"/>
              <a:t>.</a:t>
            </a:r>
          </a:p>
          <a:p>
            <a:r>
              <a:rPr lang="en-US" dirty="0"/>
              <a:t>Chambers, Mortimer. </a:t>
            </a:r>
            <a:r>
              <a:rPr lang="en-US" i="1" dirty="0"/>
              <a:t>The Western Experience</a:t>
            </a:r>
            <a:r>
              <a:rPr lang="en-US" dirty="0"/>
              <a:t>. 9th ed. </a:t>
            </a:r>
            <a:r>
              <a:rPr lang="en-US" dirty="0" err="1"/>
              <a:t>N.p</a:t>
            </a:r>
            <a:r>
              <a:rPr lang="en-US" dirty="0"/>
              <a:t>.: </a:t>
            </a:r>
            <a:r>
              <a:rPr lang="en-US" dirty="0" err="1"/>
              <a:t>n.p</a:t>
            </a:r>
            <a:r>
              <a:rPr lang="en-US" dirty="0"/>
              <a:t>., </a:t>
            </a:r>
            <a:r>
              <a:rPr lang="en-US" dirty="0" err="1"/>
              <a:t>n.d.</a:t>
            </a:r>
            <a:r>
              <a:rPr lang="en-US" dirty="0"/>
              <a:t> Print.</a:t>
            </a:r>
            <a:endParaRPr lang="en-US" dirty="0" smtClean="0"/>
          </a:p>
          <a:p>
            <a:r>
              <a:rPr lang="en-US" dirty="0" smtClean="0"/>
              <a:t>"</a:t>
            </a:r>
            <a:r>
              <a:rPr lang="en-US" dirty="0"/>
              <a:t>Second Italo-Ethiopian War." </a:t>
            </a:r>
            <a:r>
              <a:rPr lang="en-US" i="1" dirty="0"/>
              <a:t>Wikipedia</a:t>
            </a:r>
            <a:r>
              <a:rPr lang="en-US" dirty="0"/>
              <a:t>. Wikimedia Foundation, 03 May 2013. Web. 04 Mar. 2013</a:t>
            </a:r>
            <a:r>
              <a:rPr lang="en-US" dirty="0" smtClean="0"/>
              <a:t>.</a:t>
            </a:r>
            <a:r>
              <a:rPr lang="en-US" dirty="0"/>
              <a:t> </a:t>
            </a:r>
            <a:endParaRPr lang="en-US" dirty="0" smtClean="0"/>
          </a:p>
          <a:p>
            <a:r>
              <a:rPr lang="en-US" dirty="0"/>
              <a:t>"Spanish Civil War." </a:t>
            </a:r>
            <a:r>
              <a:rPr lang="en-US" i="1" dirty="0"/>
              <a:t>The Papers Project</a:t>
            </a:r>
            <a:r>
              <a:rPr lang="en-US" dirty="0"/>
              <a:t>. </a:t>
            </a:r>
            <a:r>
              <a:rPr lang="en-US" dirty="0" err="1"/>
              <a:t>N.p</a:t>
            </a:r>
            <a:r>
              <a:rPr lang="en-US" dirty="0"/>
              <a:t>., </a:t>
            </a:r>
            <a:r>
              <a:rPr lang="en-US" dirty="0" err="1"/>
              <a:t>n.d.</a:t>
            </a:r>
            <a:r>
              <a:rPr lang="en-US" dirty="0"/>
              <a:t> Web. 4 Mar. 2013</a:t>
            </a:r>
            <a:r>
              <a:rPr lang="en-US" dirty="0" smtClean="0"/>
              <a:t>.</a:t>
            </a:r>
          </a:p>
          <a:p>
            <a:r>
              <a:rPr lang="en-US" dirty="0" smtClean="0"/>
              <a:t>"</a:t>
            </a:r>
            <a:r>
              <a:rPr lang="en-US" dirty="0"/>
              <a:t>Spanish Civil War." </a:t>
            </a:r>
            <a:r>
              <a:rPr lang="en-US" i="1" dirty="0"/>
              <a:t>Spanish Civil War</a:t>
            </a:r>
            <a:r>
              <a:rPr lang="en-US" dirty="0"/>
              <a:t>. </a:t>
            </a:r>
            <a:r>
              <a:rPr lang="en-US" dirty="0" err="1"/>
              <a:t>N.p</a:t>
            </a:r>
            <a:r>
              <a:rPr lang="en-US" dirty="0"/>
              <a:t>., </a:t>
            </a:r>
            <a:r>
              <a:rPr lang="en-US" dirty="0" err="1"/>
              <a:t>n.d.</a:t>
            </a:r>
            <a:r>
              <a:rPr lang="en-US" dirty="0"/>
              <a:t> Web. 04 Mar. 2013</a:t>
            </a:r>
            <a:r>
              <a:rPr lang="en-US" dirty="0" smtClean="0"/>
              <a:t>.</a:t>
            </a:r>
            <a:r>
              <a:rPr lang="en-US" dirty="0"/>
              <a:t> "Spanish Civil War." </a:t>
            </a:r>
            <a:r>
              <a:rPr lang="en-US" i="1" dirty="0"/>
              <a:t>Wikipedia</a:t>
            </a:r>
            <a:r>
              <a:rPr lang="en-US" dirty="0"/>
              <a:t>. Wikimedia Foundation, 03 May 2013. Web. 04 Mar. 2013</a:t>
            </a:r>
            <a:r>
              <a:rPr lang="en-US" dirty="0" smtClean="0"/>
              <a:t>.</a:t>
            </a:r>
          </a:p>
          <a:p>
            <a:r>
              <a:rPr lang="en-US" dirty="0"/>
              <a:t>"The Spanish Civil War." </a:t>
            </a:r>
            <a:r>
              <a:rPr lang="en-US" i="1" dirty="0"/>
              <a:t>The Spanish Civil War</a:t>
            </a:r>
            <a:r>
              <a:rPr lang="en-US" dirty="0"/>
              <a:t>. </a:t>
            </a:r>
            <a:r>
              <a:rPr lang="en-US" dirty="0" err="1"/>
              <a:t>N.p</a:t>
            </a:r>
            <a:r>
              <a:rPr lang="en-US" dirty="0"/>
              <a:t>., </a:t>
            </a:r>
            <a:r>
              <a:rPr lang="en-US" dirty="0" err="1"/>
              <a:t>n.d.</a:t>
            </a:r>
            <a:r>
              <a:rPr lang="en-US" dirty="0"/>
              <a:t> Web. 04 Mar. 2013</a:t>
            </a:r>
            <a:r>
              <a:rPr lang="en-US" dirty="0" smtClean="0"/>
              <a:t>.</a:t>
            </a:r>
            <a:r>
              <a:rPr lang="en-US" dirty="0"/>
              <a:t> </a:t>
            </a:r>
            <a:endParaRPr lang="en-US" dirty="0" smtClean="0"/>
          </a:p>
          <a:p>
            <a:r>
              <a:rPr lang="en-US" dirty="0" smtClean="0"/>
              <a:t>"</a:t>
            </a:r>
            <a:r>
              <a:rPr lang="en-US" dirty="0"/>
              <a:t>The Spanish Civil War: An Overview--by Cary Nelson." </a:t>
            </a:r>
            <a:r>
              <a:rPr lang="en-US" i="1" dirty="0"/>
              <a:t>The Spanish Civil War: An Overview--by Cary Nelson</a:t>
            </a:r>
            <a:r>
              <a:rPr lang="en-US" dirty="0"/>
              <a:t>. </a:t>
            </a:r>
            <a:r>
              <a:rPr lang="en-US" dirty="0" err="1"/>
              <a:t>N.p</a:t>
            </a:r>
            <a:r>
              <a:rPr lang="en-US" dirty="0"/>
              <a:t>., </a:t>
            </a:r>
            <a:r>
              <a:rPr lang="en-US" dirty="0" err="1"/>
              <a:t>n.d.</a:t>
            </a:r>
            <a:r>
              <a:rPr lang="en-US" dirty="0"/>
              <a:t> Web. 04 Mar. 2013.</a:t>
            </a:r>
          </a:p>
          <a:p>
            <a:endParaRPr lang="en-US" dirty="0" smtClean="0"/>
          </a:p>
        </p:txBody>
      </p:sp>
      <p:sp>
        <p:nvSpPr>
          <p:cNvPr id="3" name="Title 2"/>
          <p:cNvSpPr>
            <a:spLocks noGrp="1"/>
          </p:cNvSpPr>
          <p:nvPr>
            <p:ph type="title"/>
          </p:nvPr>
        </p:nvSpPr>
        <p:spPr/>
        <p:txBody>
          <a:bodyPr/>
          <a:lstStyle/>
          <a:p>
            <a:r>
              <a:rPr lang="en-US" dirty="0" smtClean="0"/>
              <a:t>Works CITED</a:t>
            </a:r>
            <a:endParaRPr lang="en-US" dirty="0"/>
          </a:p>
        </p:txBody>
      </p:sp>
    </p:spTree>
    <p:extLst>
      <p:ext uri="{BB962C8B-B14F-4D97-AF65-F5344CB8AC3E}">
        <p14:creationId xmlns:p14="http://schemas.microsoft.com/office/powerpoint/2010/main" xmlns="" val="115903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719071"/>
            <a:ext cx="8610599" cy="1862329"/>
          </a:xfrm>
        </p:spPr>
        <p:txBody>
          <a:bodyPr>
            <a:normAutofit/>
          </a:bodyPr>
          <a:lstStyle/>
          <a:p>
            <a:r>
              <a:rPr lang="en-US" sz="1900" dirty="0" smtClean="0">
                <a:solidFill>
                  <a:schemeClr val="tx2">
                    <a:lumMod val="50000"/>
                  </a:schemeClr>
                </a:solidFill>
                <a:latin typeface="Times New Roman" pitchFamily="18" charset="0"/>
                <a:cs typeface="Times New Roman" pitchFamily="18" charset="0"/>
              </a:rPr>
              <a:t>The </a:t>
            </a:r>
            <a:r>
              <a:rPr lang="en-US" sz="1900" b="1" u="sng" dirty="0" smtClean="0">
                <a:solidFill>
                  <a:schemeClr val="tx2">
                    <a:lumMod val="50000"/>
                  </a:schemeClr>
                </a:solidFill>
                <a:latin typeface="Times New Roman" pitchFamily="18" charset="0"/>
                <a:cs typeface="Times New Roman" pitchFamily="18" charset="0"/>
              </a:rPr>
              <a:t>Italo-Ethiopian treaty of 1928 </a:t>
            </a:r>
            <a:r>
              <a:rPr lang="en-US" sz="1900" dirty="0" smtClean="0">
                <a:solidFill>
                  <a:schemeClr val="tx2">
                    <a:lumMod val="50000"/>
                  </a:schemeClr>
                </a:solidFill>
                <a:latin typeface="Times New Roman" pitchFamily="18" charset="0"/>
                <a:cs typeface="Times New Roman" pitchFamily="18" charset="0"/>
              </a:rPr>
              <a:t>stated that the border between Italian-owned Somaliland and Ethiopia was twenty-one leagues to the Benadir coast. However, in 1930 Italy built a fort at the </a:t>
            </a:r>
            <a:r>
              <a:rPr lang="en-US" sz="1900" b="1" u="sng" dirty="0" smtClean="0">
                <a:solidFill>
                  <a:schemeClr val="tx2">
                    <a:lumMod val="50000"/>
                  </a:schemeClr>
                </a:solidFill>
                <a:latin typeface="Times New Roman" pitchFamily="18" charset="0"/>
                <a:cs typeface="Times New Roman" pitchFamily="18" charset="0"/>
              </a:rPr>
              <a:t>Wal </a:t>
            </a:r>
            <a:r>
              <a:rPr lang="en-US" sz="1900" b="1" u="sng" dirty="0" err="1" smtClean="0">
                <a:solidFill>
                  <a:schemeClr val="tx2">
                    <a:lumMod val="50000"/>
                  </a:schemeClr>
                </a:solidFill>
                <a:latin typeface="Times New Roman" pitchFamily="18" charset="0"/>
                <a:cs typeface="Times New Roman" pitchFamily="18" charset="0"/>
              </a:rPr>
              <a:t>Wal</a:t>
            </a:r>
            <a:r>
              <a:rPr lang="en-US" sz="1900" b="1" u="sng" dirty="0" smtClean="0">
                <a:solidFill>
                  <a:schemeClr val="tx2">
                    <a:lumMod val="50000"/>
                  </a:schemeClr>
                </a:solidFill>
                <a:latin typeface="Times New Roman" pitchFamily="18" charset="0"/>
                <a:cs typeface="Times New Roman" pitchFamily="18" charset="0"/>
              </a:rPr>
              <a:t> </a:t>
            </a:r>
            <a:r>
              <a:rPr lang="en-US" sz="1900" dirty="0" smtClean="0">
                <a:solidFill>
                  <a:schemeClr val="tx2">
                    <a:lumMod val="50000"/>
                  </a:schemeClr>
                </a:solidFill>
                <a:latin typeface="Times New Roman" pitchFamily="18" charset="0"/>
                <a:cs typeface="Times New Roman" pitchFamily="18" charset="0"/>
              </a:rPr>
              <a:t>oasis and  protected it with Somali troops, clearly trespassing the twenty-one league limit set by the treaty. </a:t>
            </a:r>
          </a:p>
          <a:p>
            <a:endParaRPr lang="en-US" dirty="0" smtClean="0">
              <a:solidFill>
                <a:schemeClr val="tx2">
                  <a:lumMod val="50000"/>
                </a:schemeClr>
              </a:solidFill>
              <a:latin typeface="Times New Roman" pitchFamily="18" charset="0"/>
              <a:cs typeface="Times New Roman" pitchFamily="18" charset="0"/>
            </a:endParaRPr>
          </a:p>
          <a:p>
            <a:endParaRPr lang="en-US" dirty="0">
              <a:solidFill>
                <a:schemeClr val="tx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Rising tensions</a:t>
            </a:r>
            <a:endParaRPr lang="en-US" dirty="0"/>
          </a:p>
        </p:txBody>
      </p:sp>
      <p:sp>
        <p:nvSpPr>
          <p:cNvPr id="4" name="TextBox 3"/>
          <p:cNvSpPr txBox="1"/>
          <p:nvPr/>
        </p:nvSpPr>
        <p:spPr>
          <a:xfrm>
            <a:off x="5638800" y="3124200"/>
            <a:ext cx="2667000" cy="646331"/>
          </a:xfrm>
          <a:prstGeom prst="rect">
            <a:avLst/>
          </a:prstGeom>
          <a:solidFill>
            <a:schemeClr val="tx2">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solidFill>
                  <a:srgbClr val="FF0000"/>
                </a:solidFill>
                <a:hlinkClick r:id="rId2"/>
              </a:rPr>
              <a:t>More about the Italo-Ethiopian Treaty here</a:t>
            </a:r>
            <a:endParaRPr lang="en-US" dirty="0">
              <a:solidFill>
                <a:srgbClr val="FF0000"/>
              </a:solidFill>
            </a:endParaRPr>
          </a:p>
        </p:txBody>
      </p:sp>
      <p:sp>
        <p:nvSpPr>
          <p:cNvPr id="7" name="Rectangle 6"/>
          <p:cNvSpPr/>
          <p:nvPr/>
        </p:nvSpPr>
        <p:spPr>
          <a:xfrm>
            <a:off x="303727" y="3977584"/>
            <a:ext cx="8686800" cy="2677656"/>
          </a:xfrm>
          <a:prstGeom prst="rect">
            <a:avLst/>
          </a:prstGeom>
        </p:spPr>
        <p:txBody>
          <a:bodyPr wrap="square">
            <a:spAutoFit/>
          </a:bodyPr>
          <a:lstStyle/>
          <a:p>
            <a:pPr marL="285750" indent="-285750">
              <a:buFont typeface="Wingdings" pitchFamily="2" charset="2"/>
              <a:buChar char="§"/>
            </a:pPr>
            <a:r>
              <a:rPr lang="en-US" sz="2100" dirty="0">
                <a:solidFill>
                  <a:schemeClr val="tx2">
                    <a:lumMod val="50000"/>
                  </a:schemeClr>
                </a:solidFill>
                <a:latin typeface="Times New Roman" pitchFamily="18" charset="0"/>
                <a:cs typeface="Times New Roman" pitchFamily="18" charset="0"/>
              </a:rPr>
              <a:t>In December 1934, the tensions erupted into a clash known as the </a:t>
            </a:r>
            <a:r>
              <a:rPr lang="en-US" sz="2100" b="1" u="sng" dirty="0">
                <a:solidFill>
                  <a:schemeClr val="tx2">
                    <a:lumMod val="50000"/>
                  </a:schemeClr>
                </a:solidFill>
                <a:latin typeface="Times New Roman" pitchFamily="18" charset="0"/>
                <a:cs typeface="Times New Roman" pitchFamily="18" charset="0"/>
              </a:rPr>
              <a:t>Wal </a:t>
            </a:r>
            <a:r>
              <a:rPr lang="en-US" sz="2100" b="1" u="sng" dirty="0" err="1">
                <a:solidFill>
                  <a:schemeClr val="tx2">
                    <a:lumMod val="50000"/>
                  </a:schemeClr>
                </a:solidFill>
                <a:latin typeface="Times New Roman" pitchFamily="18" charset="0"/>
                <a:cs typeface="Times New Roman" pitchFamily="18" charset="0"/>
              </a:rPr>
              <a:t>Wal</a:t>
            </a:r>
            <a:r>
              <a:rPr lang="en-US" sz="2100" b="1" u="sng" dirty="0">
                <a:solidFill>
                  <a:schemeClr val="tx2">
                    <a:lumMod val="50000"/>
                  </a:schemeClr>
                </a:solidFill>
                <a:latin typeface="Times New Roman" pitchFamily="18" charset="0"/>
                <a:cs typeface="Times New Roman" pitchFamily="18" charset="0"/>
              </a:rPr>
              <a:t> Incident</a:t>
            </a:r>
            <a:r>
              <a:rPr lang="en-US" sz="2100" dirty="0">
                <a:solidFill>
                  <a:schemeClr val="tx2">
                    <a:lumMod val="50000"/>
                  </a:schemeClr>
                </a:solidFill>
                <a:latin typeface="Times New Roman" pitchFamily="18" charset="0"/>
                <a:cs typeface="Times New Roman" pitchFamily="18" charset="0"/>
              </a:rPr>
              <a:t>. According to the Italians, the Ethiopians attacked the Somalis with rifle and machine gun fire. According to the Ethiopians, the Italians attacked with two military tanks and three aircraft and that the conflict had begun as Mussolini moved troops from Somaliland and Eritrea to Abyssinia, attacking the Ethiopian peoples. </a:t>
            </a:r>
          </a:p>
          <a:p>
            <a:pPr marL="285750" indent="-285750">
              <a:buFont typeface="Wingdings" pitchFamily="2" charset="2"/>
              <a:buChar char="§"/>
            </a:pPr>
            <a:r>
              <a:rPr lang="en-US" sz="2100" dirty="0">
                <a:solidFill>
                  <a:schemeClr val="tx2">
                    <a:lumMod val="50000"/>
                  </a:schemeClr>
                </a:solidFill>
                <a:latin typeface="Times New Roman" pitchFamily="18" charset="0"/>
                <a:cs typeface="Times New Roman" pitchFamily="18" charset="0"/>
              </a:rPr>
              <a:t>Despite the divergence in historical accounts, it is known that approximately 107 Ethiopians and 50 Italians and Somalis were killed. </a:t>
            </a:r>
          </a:p>
        </p:txBody>
      </p:sp>
    </p:spTree>
    <p:extLst>
      <p:ext uri="{BB962C8B-B14F-4D97-AF65-F5344CB8AC3E}">
        <p14:creationId xmlns:p14="http://schemas.microsoft.com/office/powerpoint/2010/main" xmlns="" val="4014609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5334001" cy="4834129"/>
          </a:xfrm>
        </p:spPr>
        <p:txBody>
          <a:bodyPr>
            <a:noAutofit/>
          </a:bodyPr>
          <a:lstStyle/>
          <a:p>
            <a:r>
              <a:rPr lang="en-US" sz="2050" dirty="0" smtClean="0">
                <a:solidFill>
                  <a:schemeClr val="tx2">
                    <a:lumMod val="50000"/>
                  </a:schemeClr>
                </a:solidFill>
                <a:latin typeface="Times New Roman" pitchFamily="18" charset="0"/>
                <a:cs typeface="Times New Roman" pitchFamily="18" charset="0"/>
              </a:rPr>
              <a:t>In January 1935, The League of Nations deemed both parties, Ethiopia and Italy, responsible for the incident but absolved both parties from any charge.</a:t>
            </a:r>
          </a:p>
          <a:p>
            <a:r>
              <a:rPr lang="en-US" sz="2050" dirty="0" smtClean="0">
                <a:solidFill>
                  <a:schemeClr val="tx2">
                    <a:lumMod val="50000"/>
                  </a:schemeClr>
                </a:solidFill>
                <a:latin typeface="Times New Roman" pitchFamily="18" charset="0"/>
                <a:cs typeface="Times New Roman" pitchFamily="18" charset="0"/>
              </a:rPr>
              <a:t>Following the incident, French Minister Pierre Laval met with Mussolini the same month to discuss a </a:t>
            </a:r>
            <a:r>
              <a:rPr lang="en-US" sz="2050" b="1" dirty="0" smtClean="0">
                <a:solidFill>
                  <a:schemeClr val="tx2">
                    <a:lumMod val="50000"/>
                  </a:schemeClr>
                </a:solidFill>
                <a:latin typeface="Times New Roman" pitchFamily="18" charset="0"/>
                <a:cs typeface="Times New Roman" pitchFamily="18" charset="0"/>
              </a:rPr>
              <a:t>Franco-Italian Agreement</a:t>
            </a:r>
            <a:r>
              <a:rPr lang="en-US" sz="2050" dirty="0" smtClean="0">
                <a:solidFill>
                  <a:schemeClr val="tx2">
                    <a:lumMod val="50000"/>
                  </a:schemeClr>
                </a:solidFill>
                <a:latin typeface="Times New Roman" pitchFamily="18" charset="0"/>
                <a:cs typeface="Times New Roman" pitchFamily="18" charset="0"/>
              </a:rPr>
              <a:t>. This treaty gave Italy parts of French Somaliland and essentially gave French consent for Italy to deal with Ethiopia. In exchange, France wanted Italian support against German offensives.</a:t>
            </a:r>
            <a:endParaRPr lang="en-US" sz="2050" dirty="0">
              <a:solidFill>
                <a:schemeClr val="tx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Reaction to </a:t>
            </a:r>
            <a:r>
              <a:rPr lang="en-US" dirty="0" err="1" smtClean="0"/>
              <a:t>wal</a:t>
            </a:r>
            <a:r>
              <a:rPr lang="en-US" dirty="0" smtClean="0"/>
              <a:t> </a:t>
            </a:r>
            <a:r>
              <a:rPr lang="en-US" dirty="0" err="1" smtClean="0"/>
              <a:t>wal</a:t>
            </a:r>
            <a:r>
              <a:rPr lang="en-US" dirty="0" smtClean="0"/>
              <a:t> incident</a:t>
            </a:r>
            <a:endParaRPr lang="en-US" dirty="0"/>
          </a:p>
        </p:txBody>
      </p:sp>
      <p:pic>
        <p:nvPicPr>
          <p:cNvPr id="4" name="Picture 2" descr="http://www.angelfire.com/ny/ethiocrown/images/maichew.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23439" y="2057400"/>
            <a:ext cx="3015761" cy="251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899639" y="4672203"/>
            <a:ext cx="2939561" cy="461665"/>
          </a:xfrm>
          <a:prstGeom prst="rect">
            <a:avLst/>
          </a:prstGeom>
          <a:noFill/>
        </p:spPr>
        <p:txBody>
          <a:bodyPr wrap="square" rtlCol="0">
            <a:spAutoFit/>
          </a:bodyPr>
          <a:lstStyle/>
          <a:p>
            <a:pPr algn="ctr"/>
            <a:r>
              <a:rPr lang="en-US" sz="1200" dirty="0">
                <a:solidFill>
                  <a:schemeClr val="tx2"/>
                </a:solidFill>
              </a:rPr>
              <a:t>http://www.angelfire.com/ny/ethiocrown/images/maichew.gif</a:t>
            </a:r>
          </a:p>
        </p:txBody>
      </p:sp>
      <p:sp>
        <p:nvSpPr>
          <p:cNvPr id="6" name="TextBox 5"/>
          <p:cNvSpPr txBox="1"/>
          <p:nvPr/>
        </p:nvSpPr>
        <p:spPr>
          <a:xfrm>
            <a:off x="6104426" y="5867400"/>
            <a:ext cx="2710961" cy="646331"/>
          </a:xfrm>
          <a:prstGeom prst="rect">
            <a:avLst/>
          </a:prstGeom>
          <a:solidFill>
            <a:schemeClr val="tx2"/>
          </a:solidFill>
        </p:spPr>
        <p:txBody>
          <a:bodyPr wrap="square" rtlCol="0">
            <a:spAutoFit/>
          </a:bodyPr>
          <a:lstStyle/>
          <a:p>
            <a:pPr algn="ctr"/>
            <a:r>
              <a:rPr lang="en-US" dirty="0" smtClean="0">
                <a:hlinkClick r:id="rId3"/>
              </a:rPr>
              <a:t>Read more concerning the Wal </a:t>
            </a:r>
            <a:r>
              <a:rPr lang="en-US" dirty="0" err="1" smtClean="0">
                <a:hlinkClick r:id="rId3"/>
              </a:rPr>
              <a:t>Wal</a:t>
            </a:r>
            <a:r>
              <a:rPr lang="en-US" dirty="0" smtClean="0">
                <a:hlinkClick r:id="rId3"/>
              </a:rPr>
              <a:t> Incident</a:t>
            </a:r>
            <a:endParaRPr lang="en-US" dirty="0"/>
          </a:p>
        </p:txBody>
      </p:sp>
    </p:spTree>
    <p:extLst>
      <p:ext uri="{BB962C8B-B14F-4D97-AF65-F5344CB8AC3E}">
        <p14:creationId xmlns:p14="http://schemas.microsoft.com/office/powerpoint/2010/main" xmlns="" val="1935931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86600" y="1166619"/>
            <a:ext cx="1828800" cy="3235906"/>
          </a:xfrm>
        </p:spPr>
        <p:txBody>
          <a:bodyPr>
            <a:normAutofit/>
          </a:bodyPr>
          <a:lstStyle/>
          <a:p>
            <a:pPr algn="ctr">
              <a:buFont typeface="Wingdings" pitchFamily="2" charset="2"/>
              <a:buChar char="Ø"/>
            </a:pPr>
            <a:r>
              <a:rPr lang="en-US" sz="1800" b="1" u="sng" dirty="0" smtClean="0">
                <a:solidFill>
                  <a:schemeClr val="tx2">
                    <a:lumMod val="75000"/>
                  </a:schemeClr>
                </a:solidFill>
                <a:effectLst>
                  <a:outerShdw blurRad="38100" dist="38100" dir="2700000" algn="tl">
                    <a:srgbClr val="000000">
                      <a:alpha val="43137"/>
                    </a:srgbClr>
                  </a:outerShdw>
                </a:effectLst>
              </a:rPr>
              <a:t>A map </a:t>
            </a:r>
            <a:r>
              <a:rPr lang="en-US" sz="1800" dirty="0" smtClean="0">
                <a:solidFill>
                  <a:schemeClr val="tx2">
                    <a:lumMod val="75000"/>
                  </a:schemeClr>
                </a:solidFill>
              </a:rPr>
              <a:t>of the Italo-Ethiopian Abyssinian War from October 3</a:t>
            </a:r>
            <a:r>
              <a:rPr lang="en-US" sz="1800" baseline="30000" dirty="0" smtClean="0">
                <a:solidFill>
                  <a:schemeClr val="tx2">
                    <a:lumMod val="75000"/>
                  </a:schemeClr>
                </a:solidFill>
              </a:rPr>
              <a:t>rd</a:t>
            </a:r>
            <a:r>
              <a:rPr lang="en-US" sz="1800" dirty="0" smtClean="0">
                <a:solidFill>
                  <a:schemeClr val="tx2">
                    <a:lumMod val="75000"/>
                  </a:schemeClr>
                </a:solidFill>
              </a:rPr>
              <a:t>, 1935 – March 31, 1936</a:t>
            </a:r>
            <a:endParaRPr lang="en-US" sz="1800" dirty="0">
              <a:solidFill>
                <a:schemeClr val="tx2">
                  <a:lumMod val="75000"/>
                </a:schemeClr>
              </a:solidFill>
            </a:endParaRPr>
          </a:p>
        </p:txBody>
      </p:sp>
      <p:pic>
        <p:nvPicPr>
          <p:cNvPr id="5" name="Picture 2" descr="Map during Italo - Abyssinian W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60797"/>
            <a:ext cx="4211929" cy="495954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 name="Content Placeholder 1"/>
          <p:cNvSpPr txBox="1">
            <a:spLocks/>
          </p:cNvSpPr>
          <p:nvPr/>
        </p:nvSpPr>
        <p:spPr>
          <a:xfrm>
            <a:off x="282797" y="6019800"/>
            <a:ext cx="6497930" cy="609600"/>
          </a:xfrm>
          <a:prstGeom prst="rect">
            <a:avLst/>
          </a:prstGeom>
          <a:solidFill>
            <a:schemeClr val="accent1">
              <a:lumMod val="7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6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3200" kern="1200" spc="150" baseline="0">
                <a:solidFill>
                  <a:schemeClr val="dk1"/>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800" kern="1200" spc="100" baseline="0">
                <a:solidFill>
                  <a:schemeClr val="dk1"/>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400" kern="1200" spc="100" baseline="0">
                <a:solidFill>
                  <a:schemeClr val="dk1"/>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2000" kern="1200">
                <a:solidFill>
                  <a:schemeClr val="dk1"/>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2000" kern="1200" spc="100" baseline="0">
                <a:solidFill>
                  <a:schemeClr val="dk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2000" kern="1200">
                <a:solidFill>
                  <a:schemeClr val="dk1"/>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2000" kern="1200">
                <a:solidFill>
                  <a:schemeClr val="dk1"/>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2000" kern="1200">
                <a:solidFill>
                  <a:schemeClr val="dk1"/>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2000" kern="1200">
                <a:solidFill>
                  <a:schemeClr val="dk1"/>
                </a:solidFill>
                <a:latin typeface="+mn-lt"/>
                <a:ea typeface="+mn-ea"/>
                <a:cs typeface="+mn-cs"/>
              </a:defRPr>
            </a:lvl9pPr>
          </a:lstStyle>
          <a:p>
            <a:pPr algn="ctr"/>
            <a:r>
              <a:rPr lang="en-US" dirty="0" smtClean="0">
                <a:solidFill>
                  <a:schemeClr val="tx2">
                    <a:lumMod val="75000"/>
                  </a:schemeClr>
                </a:solidFill>
                <a:hlinkClick r:id="rId3"/>
              </a:rPr>
              <a:t>Click for a complete </a:t>
            </a:r>
            <a:r>
              <a:rPr lang="en-US" b="1" u="sng" dirty="0" smtClean="0">
                <a:solidFill>
                  <a:schemeClr val="tx2">
                    <a:lumMod val="75000"/>
                  </a:schemeClr>
                </a:solidFill>
                <a:effectLst>
                  <a:outerShdw blurRad="38100" dist="38100" dir="2700000" algn="tl">
                    <a:srgbClr val="000000">
                      <a:alpha val="43137"/>
                    </a:srgbClr>
                  </a:outerShdw>
                </a:effectLst>
                <a:hlinkClick r:id="rId3"/>
              </a:rPr>
              <a:t>timeline</a:t>
            </a:r>
            <a:r>
              <a:rPr lang="en-US" dirty="0" smtClean="0">
                <a:solidFill>
                  <a:schemeClr val="tx2">
                    <a:lumMod val="75000"/>
                  </a:schemeClr>
                </a:solidFill>
                <a:hlinkClick r:id="rId3"/>
              </a:rPr>
              <a:t> of the Second Abyssinian War</a:t>
            </a:r>
            <a:endParaRPr lang="en-US" dirty="0">
              <a:solidFill>
                <a:schemeClr val="tx2">
                  <a:lumMod val="75000"/>
                </a:schemeClr>
              </a:solidFill>
            </a:endParaRPr>
          </a:p>
        </p:txBody>
      </p:sp>
      <p:sp>
        <p:nvSpPr>
          <p:cNvPr id="7" name="TextBox 6"/>
          <p:cNvSpPr txBox="1"/>
          <p:nvPr/>
        </p:nvSpPr>
        <p:spPr>
          <a:xfrm>
            <a:off x="7010400" y="5798402"/>
            <a:ext cx="1981200" cy="830997"/>
          </a:xfrm>
          <a:prstGeom prst="rect">
            <a:avLst/>
          </a:prstGeom>
          <a:noFill/>
        </p:spPr>
        <p:txBody>
          <a:bodyPr wrap="square" rtlCol="0">
            <a:spAutoFit/>
          </a:bodyPr>
          <a:lstStyle/>
          <a:p>
            <a:pPr algn="ctr"/>
            <a:r>
              <a:rPr lang="en-US" sz="1200" dirty="0">
                <a:solidFill>
                  <a:schemeClr val="tx2">
                    <a:lumMod val="75000"/>
                  </a:schemeClr>
                </a:solidFill>
              </a:rPr>
              <a:t>http://www.warchat.org/pictures/second_italo-abyssinian_war_1935-1936_war_map.jpg</a:t>
            </a:r>
          </a:p>
        </p:txBody>
      </p:sp>
      <p:grpSp>
        <p:nvGrpSpPr>
          <p:cNvPr id="10" name="Group 9"/>
          <p:cNvGrpSpPr/>
          <p:nvPr/>
        </p:nvGrpSpPr>
        <p:grpSpPr>
          <a:xfrm>
            <a:off x="5029200" y="4038600"/>
            <a:ext cx="1676400" cy="1295400"/>
            <a:chOff x="5029200" y="4038600"/>
            <a:chExt cx="1676400" cy="1295400"/>
          </a:xfrm>
        </p:grpSpPr>
        <p:sp>
          <p:nvSpPr>
            <p:cNvPr id="8" name="Line Callout 1 7"/>
            <p:cNvSpPr/>
            <p:nvPr/>
          </p:nvSpPr>
          <p:spPr>
            <a:xfrm>
              <a:off x="5029200" y="4038600"/>
              <a:ext cx="1676400" cy="1295400"/>
            </a:xfrm>
            <a:prstGeom prst="borderCallout1">
              <a:avLst>
                <a:gd name="adj1" fmla="val 18750"/>
                <a:gd name="adj2" fmla="val -8333"/>
                <a:gd name="adj3" fmla="val -22711"/>
                <a:gd name="adj4" fmla="val -98256"/>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29200" y="4114800"/>
              <a:ext cx="1676400" cy="1077218"/>
            </a:xfrm>
            <a:prstGeom prst="rect">
              <a:avLst/>
            </a:prstGeom>
            <a:noFill/>
          </p:spPr>
          <p:txBody>
            <a:bodyPr wrap="square" rtlCol="0">
              <a:spAutoFit/>
            </a:bodyPr>
            <a:lstStyle/>
            <a:p>
              <a:pPr algn="ctr"/>
              <a:r>
                <a:rPr lang="en-US" sz="1600" dirty="0" smtClean="0"/>
                <a:t>Notice General De Bono’s advance into Abyssinia</a:t>
              </a:r>
              <a:endParaRPr lang="en-US" sz="1600" dirty="0"/>
            </a:p>
          </p:txBody>
        </p:sp>
      </p:grpSp>
      <p:cxnSp>
        <p:nvCxnSpPr>
          <p:cNvPr id="12" name="Straight Arrow Connector 11"/>
          <p:cNvCxnSpPr/>
          <p:nvPr/>
        </p:nvCxnSpPr>
        <p:spPr>
          <a:xfrm>
            <a:off x="282797" y="5029200"/>
            <a:ext cx="631603" cy="769202"/>
          </a:xfrm>
          <a:prstGeom prst="straightConnector1">
            <a:avLst/>
          </a:prstGeom>
          <a:ln>
            <a:solidFill>
              <a:schemeClr val="tx1"/>
            </a:solidFill>
            <a:tailEnd type="arrow"/>
          </a:ln>
          <a:effectLst>
            <a:glow rad="63500">
              <a:schemeClr val="accent3">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83675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Mobilization &amp; Invasion</a:t>
            </a:r>
            <a:endParaRPr lang="en-US" dirty="0"/>
          </a:p>
        </p:txBody>
      </p:sp>
      <p:sp>
        <p:nvSpPr>
          <p:cNvPr id="4" name="Content Placeholder 3"/>
          <p:cNvSpPr>
            <a:spLocks noGrp="1"/>
          </p:cNvSpPr>
          <p:nvPr>
            <p:ph idx="1"/>
          </p:nvPr>
        </p:nvSpPr>
        <p:spPr>
          <a:xfrm>
            <a:off x="383011" y="1676400"/>
            <a:ext cx="8407893" cy="4407408"/>
          </a:xfrm>
        </p:spPr>
        <p:txBody>
          <a:bodyPr>
            <a:normAutofit/>
          </a:bodyPr>
          <a:lstStyle/>
          <a:p>
            <a:r>
              <a:rPr lang="en-US" dirty="0" smtClean="0">
                <a:solidFill>
                  <a:schemeClr val="tx2">
                    <a:lumMod val="50000"/>
                  </a:schemeClr>
                </a:solidFill>
                <a:latin typeface="Times New Roman" pitchFamily="18" charset="0"/>
                <a:cs typeface="Times New Roman" pitchFamily="18" charset="0"/>
              </a:rPr>
              <a:t>On February 10, 1935 </a:t>
            </a:r>
            <a:r>
              <a:rPr lang="en-US" b="1" u="sng" dirty="0" smtClean="0">
                <a:solidFill>
                  <a:schemeClr val="tx2">
                    <a:lumMod val="50000"/>
                  </a:schemeClr>
                </a:solidFill>
                <a:latin typeface="Times New Roman" pitchFamily="18" charset="0"/>
                <a:cs typeface="Times New Roman" pitchFamily="18" charset="0"/>
              </a:rPr>
              <a:t>Mussolini mobilized</a:t>
            </a:r>
            <a:r>
              <a:rPr lang="en-US" dirty="0" smtClean="0">
                <a:solidFill>
                  <a:schemeClr val="tx2">
                    <a:lumMod val="50000"/>
                  </a:schemeClr>
                </a:solidFill>
                <a:latin typeface="Times New Roman" pitchFamily="18" charset="0"/>
                <a:cs typeface="Times New Roman" pitchFamily="18" charset="0"/>
              </a:rPr>
              <a:t> two divisions of the Italian army and began sending the men to Italian possessions in Eritrea and Somaliland. As the Italians continued to accumulate at the border of Ethiopia, the African country </a:t>
            </a:r>
            <a:r>
              <a:rPr lang="en-US" b="1" u="sng" dirty="0" smtClean="0">
                <a:solidFill>
                  <a:schemeClr val="tx2">
                    <a:lumMod val="50000"/>
                  </a:schemeClr>
                </a:solidFill>
                <a:latin typeface="Times New Roman" pitchFamily="18" charset="0"/>
                <a:cs typeface="Times New Roman" pitchFamily="18" charset="0"/>
              </a:rPr>
              <a:t>requested arbitration </a:t>
            </a:r>
            <a:r>
              <a:rPr lang="en-US" dirty="0" smtClean="0">
                <a:solidFill>
                  <a:schemeClr val="tx2">
                    <a:lumMod val="50000"/>
                  </a:schemeClr>
                </a:solidFill>
                <a:latin typeface="Times New Roman" pitchFamily="18" charset="0"/>
                <a:cs typeface="Times New Roman" pitchFamily="18" charset="0"/>
              </a:rPr>
              <a:t>from the League of nations and protested the Italian mobilization on May 11, 1935. On September 25, Ethiopia began to mobilize its large but </a:t>
            </a:r>
            <a:r>
              <a:rPr lang="en-US" b="1" u="sng" dirty="0" smtClean="0">
                <a:solidFill>
                  <a:schemeClr val="tx2">
                    <a:lumMod val="50000"/>
                  </a:schemeClr>
                </a:solidFill>
                <a:latin typeface="Times New Roman" pitchFamily="18" charset="0"/>
                <a:cs typeface="Times New Roman" pitchFamily="18" charset="0"/>
              </a:rPr>
              <a:t>ill-equipped</a:t>
            </a:r>
            <a:r>
              <a:rPr lang="en-US" dirty="0" smtClean="0">
                <a:solidFill>
                  <a:schemeClr val="tx2">
                    <a:lumMod val="50000"/>
                  </a:schemeClr>
                </a:solidFill>
                <a:latin typeface="Times New Roman" pitchFamily="18" charset="0"/>
                <a:cs typeface="Times New Roman" pitchFamily="18" charset="0"/>
              </a:rPr>
              <a:t> army.</a:t>
            </a:r>
          </a:p>
          <a:p>
            <a:r>
              <a:rPr lang="en-US" dirty="0" smtClean="0">
                <a:solidFill>
                  <a:schemeClr val="tx2">
                    <a:lumMod val="50000"/>
                  </a:schemeClr>
                </a:solidFill>
                <a:latin typeface="Times New Roman" pitchFamily="18" charset="0"/>
                <a:cs typeface="Times New Roman" pitchFamily="18" charset="0"/>
              </a:rPr>
              <a:t>On October 3, 1935 Italian forces</a:t>
            </a:r>
          </a:p>
          <a:p>
            <a:pPr marL="45720" indent="0">
              <a:buNone/>
            </a:pPr>
            <a:r>
              <a:rPr lang="en-US" dirty="0" smtClean="0">
                <a:solidFill>
                  <a:schemeClr val="tx2">
                    <a:lumMod val="50000"/>
                  </a:schemeClr>
                </a:solidFill>
                <a:latin typeface="Times New Roman" pitchFamily="18" charset="0"/>
                <a:cs typeface="Times New Roman" pitchFamily="18" charset="0"/>
              </a:rPr>
              <a:t>stationed in Eritrea invaded Ethiopia </a:t>
            </a:r>
          </a:p>
          <a:p>
            <a:pPr marL="45720" indent="0">
              <a:buNone/>
            </a:pPr>
            <a:r>
              <a:rPr lang="en-US" dirty="0" smtClean="0">
                <a:solidFill>
                  <a:schemeClr val="tx2">
                    <a:lumMod val="50000"/>
                  </a:schemeClr>
                </a:solidFill>
                <a:latin typeface="Times New Roman" pitchFamily="18" charset="0"/>
                <a:cs typeface="Times New Roman" pitchFamily="18" charset="0"/>
              </a:rPr>
              <a:t>and forced Ethiopia to declare war </a:t>
            </a:r>
          </a:p>
          <a:p>
            <a:pPr marL="45720" indent="0">
              <a:buNone/>
            </a:pPr>
            <a:r>
              <a:rPr lang="en-US" dirty="0" smtClean="0">
                <a:solidFill>
                  <a:schemeClr val="tx2">
                    <a:lumMod val="50000"/>
                  </a:schemeClr>
                </a:solidFill>
                <a:latin typeface="Times New Roman" pitchFamily="18" charset="0"/>
                <a:cs typeface="Times New Roman" pitchFamily="18" charset="0"/>
              </a:rPr>
              <a:t>on Italy. </a:t>
            </a:r>
            <a:endParaRPr lang="en-US" dirty="0">
              <a:solidFill>
                <a:schemeClr val="tx2">
                  <a:lumMod val="50000"/>
                </a:schemeClr>
              </a:solidFill>
              <a:latin typeface="Times New Roman" pitchFamily="18" charset="0"/>
              <a:cs typeface="Times New Roman" pitchFamily="18" charset="0"/>
            </a:endParaRPr>
          </a:p>
        </p:txBody>
      </p:sp>
      <p:grpSp>
        <p:nvGrpSpPr>
          <p:cNvPr id="7" name="Group 6"/>
          <p:cNvGrpSpPr/>
          <p:nvPr/>
        </p:nvGrpSpPr>
        <p:grpSpPr>
          <a:xfrm>
            <a:off x="234503" y="5814283"/>
            <a:ext cx="1098997" cy="884366"/>
            <a:chOff x="234503" y="5814283"/>
            <a:chExt cx="1098997" cy="884366"/>
          </a:xfrm>
        </p:grpSpPr>
        <p:sp>
          <p:nvSpPr>
            <p:cNvPr id="5" name="Left Arrow 4">
              <a:hlinkClick r:id="rId2" action="ppaction://hlinksldjump"/>
            </p:cNvPr>
            <p:cNvSpPr/>
            <p:nvPr/>
          </p:nvSpPr>
          <p:spPr>
            <a:xfrm>
              <a:off x="234503" y="5814283"/>
              <a:ext cx="1066800" cy="8843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6025634"/>
              <a:ext cx="876300" cy="461665"/>
            </a:xfrm>
            <a:prstGeom prst="rect">
              <a:avLst/>
            </a:prstGeom>
            <a:noFill/>
          </p:spPr>
          <p:txBody>
            <a:bodyPr wrap="square" rtlCol="0">
              <a:spAutoFit/>
            </a:bodyPr>
            <a:lstStyle/>
            <a:p>
              <a:pPr algn="ctr"/>
              <a:r>
                <a:rPr lang="en-US" sz="1200" dirty="0" smtClean="0"/>
                <a:t>Back to map</a:t>
              </a:r>
              <a:endParaRPr lang="en-US" sz="1200" dirty="0"/>
            </a:p>
          </p:txBody>
        </p:sp>
      </p:grpSp>
      <p:pic>
        <p:nvPicPr>
          <p:cNvPr id="2052" name="Picture 4" descr="http://comandosupremo.com/wp-content/uploads/2011/06/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399" y="3898788"/>
            <a:ext cx="3286259" cy="235767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5715000" y="6260930"/>
            <a:ext cx="2905259" cy="461665"/>
          </a:xfrm>
          <a:prstGeom prst="rect">
            <a:avLst/>
          </a:prstGeom>
          <a:noFill/>
        </p:spPr>
        <p:txBody>
          <a:bodyPr wrap="square" rtlCol="0">
            <a:spAutoFit/>
          </a:bodyPr>
          <a:lstStyle/>
          <a:p>
            <a:pPr algn="ctr"/>
            <a:r>
              <a:rPr lang="en-US" sz="1200" dirty="0">
                <a:solidFill>
                  <a:schemeClr val="tx2"/>
                </a:solidFill>
              </a:rPr>
              <a:t>http://comandosupremo.com/wp-content/uploads/2011/06/01.jpg</a:t>
            </a:r>
          </a:p>
        </p:txBody>
      </p:sp>
    </p:spTree>
    <p:extLst>
      <p:ext uri="{BB962C8B-B14F-4D97-AF65-F5344CB8AC3E}">
        <p14:creationId xmlns:p14="http://schemas.microsoft.com/office/powerpoint/2010/main" xmlns="" val="48973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752600"/>
            <a:ext cx="8633943" cy="4836060"/>
          </a:xfrm>
        </p:spPr>
        <p:txBody>
          <a:bodyPr>
            <a:noAutofit/>
          </a:bodyPr>
          <a:lstStyle/>
          <a:p>
            <a:r>
              <a:rPr lang="en-US" sz="1800" dirty="0">
                <a:solidFill>
                  <a:schemeClr val="tx2">
                    <a:lumMod val="50000"/>
                  </a:schemeClr>
                </a:solidFill>
                <a:latin typeface="Times New Roman" pitchFamily="18" charset="0"/>
                <a:cs typeface="Times New Roman" pitchFamily="18" charset="0"/>
              </a:rPr>
              <a:t>The </a:t>
            </a:r>
            <a:r>
              <a:rPr lang="en-US" sz="1800" b="1" u="sng" dirty="0">
                <a:solidFill>
                  <a:schemeClr val="tx2">
                    <a:lumMod val="50000"/>
                  </a:schemeClr>
                </a:solidFill>
                <a:latin typeface="Times New Roman" pitchFamily="18" charset="0"/>
                <a:cs typeface="Times New Roman" pitchFamily="18" charset="0"/>
              </a:rPr>
              <a:t>League of Nations </a:t>
            </a:r>
            <a:r>
              <a:rPr lang="en-US" sz="1800" dirty="0">
                <a:solidFill>
                  <a:schemeClr val="tx2">
                    <a:lumMod val="50000"/>
                  </a:schemeClr>
                </a:solidFill>
                <a:latin typeface="Times New Roman" pitchFamily="18" charset="0"/>
                <a:cs typeface="Times New Roman" pitchFamily="18" charset="0"/>
              </a:rPr>
              <a:t>began to impose </a:t>
            </a:r>
            <a:r>
              <a:rPr lang="en-US" sz="1800" b="1" u="sng" dirty="0">
                <a:solidFill>
                  <a:schemeClr val="tx2">
                    <a:lumMod val="50000"/>
                  </a:schemeClr>
                </a:solidFill>
                <a:latin typeface="Times New Roman" pitchFamily="18" charset="0"/>
                <a:cs typeface="Times New Roman" pitchFamily="18" charset="0"/>
              </a:rPr>
              <a:t>sanctions</a:t>
            </a:r>
            <a:r>
              <a:rPr lang="en-US" sz="1800" dirty="0">
                <a:solidFill>
                  <a:schemeClr val="tx2">
                    <a:lumMod val="50000"/>
                  </a:schemeClr>
                </a:solidFill>
                <a:latin typeface="Times New Roman" pitchFamily="18" charset="0"/>
                <a:cs typeface="Times New Roman" pitchFamily="18" charset="0"/>
              </a:rPr>
              <a:t> upon </a:t>
            </a:r>
            <a:r>
              <a:rPr lang="en-US" sz="1800" dirty="0" smtClean="0">
                <a:solidFill>
                  <a:schemeClr val="tx2">
                    <a:lumMod val="50000"/>
                  </a:schemeClr>
                </a:solidFill>
                <a:latin typeface="Times New Roman" pitchFamily="18" charset="0"/>
                <a:cs typeface="Times New Roman" pitchFamily="18" charset="0"/>
              </a:rPr>
              <a:t>Italy in October 1935, </a:t>
            </a:r>
            <a:r>
              <a:rPr lang="en-US" sz="1800" dirty="0">
                <a:solidFill>
                  <a:schemeClr val="tx2">
                    <a:lumMod val="50000"/>
                  </a:schemeClr>
                </a:solidFill>
                <a:latin typeface="Times New Roman" pitchFamily="18" charset="0"/>
                <a:cs typeface="Times New Roman" pitchFamily="18" charset="0"/>
              </a:rPr>
              <a:t>but sanctions on crucial </a:t>
            </a:r>
            <a:r>
              <a:rPr lang="en-US" sz="1800" dirty="0" smtClean="0">
                <a:solidFill>
                  <a:schemeClr val="tx2">
                    <a:lumMod val="50000"/>
                  </a:schemeClr>
                </a:solidFill>
                <a:latin typeface="Times New Roman" pitchFamily="18" charset="0"/>
                <a:cs typeface="Times New Roman" pitchFamily="18" charset="0"/>
              </a:rPr>
              <a:t>Italian materials </a:t>
            </a:r>
            <a:r>
              <a:rPr lang="en-US" sz="1800" dirty="0">
                <a:solidFill>
                  <a:schemeClr val="tx2">
                    <a:lumMod val="50000"/>
                  </a:schemeClr>
                </a:solidFill>
                <a:latin typeface="Times New Roman" pitchFamily="18" charset="0"/>
                <a:cs typeface="Times New Roman" pitchFamily="18" charset="0"/>
              </a:rPr>
              <a:t>such as oil were not fulfilled by all members of the </a:t>
            </a:r>
            <a:r>
              <a:rPr lang="en-US" sz="1800" dirty="0" smtClean="0">
                <a:solidFill>
                  <a:schemeClr val="tx2">
                    <a:lumMod val="50000"/>
                  </a:schemeClr>
                </a:solidFill>
                <a:latin typeface="Times New Roman" pitchFamily="18" charset="0"/>
                <a:cs typeface="Times New Roman" pitchFamily="18" charset="0"/>
              </a:rPr>
              <a:t>League. Because both Britain and France overestimated the size of the Italian Navy, Great Britain kept the </a:t>
            </a:r>
            <a:r>
              <a:rPr lang="en-US" sz="1800" b="1" u="sng" dirty="0" smtClean="0">
                <a:solidFill>
                  <a:schemeClr val="tx2">
                    <a:lumMod val="50000"/>
                  </a:schemeClr>
                </a:solidFill>
                <a:latin typeface="Times New Roman" pitchFamily="18" charset="0"/>
                <a:cs typeface="Times New Roman" pitchFamily="18" charset="0"/>
              </a:rPr>
              <a:t>Suez Canal </a:t>
            </a:r>
            <a:r>
              <a:rPr lang="en-US" sz="1800" dirty="0" smtClean="0">
                <a:solidFill>
                  <a:schemeClr val="tx2">
                    <a:lumMod val="50000"/>
                  </a:schemeClr>
                </a:solidFill>
                <a:latin typeface="Times New Roman" pitchFamily="18" charset="0"/>
                <a:cs typeface="Times New Roman" pitchFamily="18" charset="0"/>
              </a:rPr>
              <a:t>open; if the route had been cut, Italy would not have been able to bring supplies to her forces. </a:t>
            </a:r>
            <a:endParaRPr lang="en-US" sz="1800" dirty="0">
              <a:solidFill>
                <a:schemeClr val="tx2">
                  <a:lumMod val="50000"/>
                </a:schemeClr>
              </a:solidFill>
              <a:latin typeface="Times New Roman" pitchFamily="18" charset="0"/>
              <a:cs typeface="Times New Roman" pitchFamily="18" charset="0"/>
            </a:endParaRPr>
          </a:p>
          <a:p>
            <a:r>
              <a:rPr lang="en-US" sz="1800" dirty="0" smtClean="0">
                <a:solidFill>
                  <a:schemeClr val="tx2">
                    <a:lumMod val="50000"/>
                  </a:schemeClr>
                </a:solidFill>
                <a:latin typeface="Times New Roman" pitchFamily="18" charset="0"/>
                <a:cs typeface="Times New Roman" pitchFamily="18" charset="0"/>
              </a:rPr>
              <a:t>In an attempt to end the war, Samuel Hoare of Britain and Pierre Laval of France met in December 1935 and created the </a:t>
            </a:r>
            <a:r>
              <a:rPr lang="en-US" sz="1800" b="1" u="sng" dirty="0" smtClean="0">
                <a:solidFill>
                  <a:schemeClr val="tx2">
                    <a:lumMod val="50000"/>
                  </a:schemeClr>
                </a:solidFill>
                <a:latin typeface="Times New Roman" pitchFamily="18" charset="0"/>
                <a:cs typeface="Times New Roman" pitchFamily="18" charset="0"/>
              </a:rPr>
              <a:t>Hoare-Laval Plan</a:t>
            </a:r>
            <a:r>
              <a:rPr lang="en-US" sz="1800" dirty="0" smtClean="0">
                <a:solidFill>
                  <a:schemeClr val="tx2">
                    <a:lumMod val="50000"/>
                  </a:schemeClr>
                </a:solidFill>
                <a:latin typeface="Times New Roman" pitchFamily="18" charset="0"/>
                <a:cs typeface="Times New Roman" pitchFamily="18" charset="0"/>
              </a:rPr>
              <a:t>. This would have ended the war, giving Italy large areas of Ethiopia. However, the plan was leaked to the press and stirred an uprising in Britain and France, causing both to drop the plan. This however, created an illusion that both nations were </a:t>
            </a:r>
            <a:r>
              <a:rPr lang="en-US" sz="1800" b="1" u="sng" dirty="0" smtClean="0">
                <a:solidFill>
                  <a:schemeClr val="tx2">
                    <a:lumMod val="50000"/>
                  </a:schemeClr>
                </a:solidFill>
                <a:latin typeface="Times New Roman" pitchFamily="18" charset="0"/>
                <a:cs typeface="Times New Roman" pitchFamily="18" charset="0"/>
              </a:rPr>
              <a:t>not serious </a:t>
            </a:r>
            <a:r>
              <a:rPr lang="en-US" sz="1800" dirty="0" smtClean="0">
                <a:solidFill>
                  <a:schemeClr val="tx2">
                    <a:lumMod val="50000"/>
                  </a:schemeClr>
                </a:solidFill>
                <a:latin typeface="Times New Roman" pitchFamily="18" charset="0"/>
                <a:cs typeface="Times New Roman" pitchFamily="18" charset="0"/>
              </a:rPr>
              <a:t>about the principalities of the league.</a:t>
            </a:r>
          </a:p>
          <a:p>
            <a:r>
              <a:rPr lang="en-US" sz="1800" dirty="0" smtClean="0">
                <a:solidFill>
                  <a:schemeClr val="tx2">
                    <a:lumMod val="50000"/>
                  </a:schemeClr>
                </a:solidFill>
                <a:latin typeface="Times New Roman" pitchFamily="18" charset="0"/>
                <a:cs typeface="Times New Roman" pitchFamily="18" charset="0"/>
              </a:rPr>
              <a:t>At the close of 1935, The League had shown nations </a:t>
            </a:r>
            <a:r>
              <a:rPr lang="en-US" sz="1800" dirty="0">
                <a:solidFill>
                  <a:schemeClr val="tx2">
                    <a:lumMod val="50000"/>
                  </a:schemeClr>
                </a:solidFill>
                <a:latin typeface="Times New Roman" pitchFamily="18" charset="0"/>
                <a:cs typeface="Times New Roman" pitchFamily="18" charset="0"/>
              </a:rPr>
              <a:t>that its sanctions were </a:t>
            </a:r>
            <a:r>
              <a:rPr lang="en-US" sz="1800" dirty="0" smtClean="0">
                <a:solidFill>
                  <a:schemeClr val="tx2">
                    <a:lumMod val="50000"/>
                  </a:schemeClr>
                </a:solidFill>
                <a:latin typeface="Times New Roman" pitchFamily="18" charset="0"/>
                <a:cs typeface="Times New Roman" pitchFamily="18" charset="0"/>
              </a:rPr>
              <a:t>in effect, useless </a:t>
            </a:r>
            <a:r>
              <a:rPr lang="en-US" sz="1800" dirty="0">
                <a:solidFill>
                  <a:schemeClr val="tx2">
                    <a:lumMod val="50000"/>
                  </a:schemeClr>
                </a:solidFill>
                <a:latin typeface="Times New Roman" pitchFamily="18" charset="0"/>
                <a:cs typeface="Times New Roman" pitchFamily="18" charset="0"/>
              </a:rPr>
              <a:t>even when </a:t>
            </a:r>
            <a:r>
              <a:rPr lang="en-US" sz="1800" dirty="0" smtClean="0">
                <a:solidFill>
                  <a:schemeClr val="tx2">
                    <a:lumMod val="50000"/>
                  </a:schemeClr>
                </a:solidFill>
                <a:latin typeface="Times New Roman" pitchFamily="18" charset="0"/>
                <a:cs typeface="Times New Roman" pitchFamily="18" charset="0"/>
              </a:rPr>
              <a:t>enforced. It became known that member </a:t>
            </a:r>
            <a:r>
              <a:rPr lang="en-US" sz="1800" dirty="0">
                <a:solidFill>
                  <a:schemeClr val="tx2">
                    <a:lumMod val="50000"/>
                  </a:schemeClr>
                </a:solidFill>
                <a:latin typeface="Times New Roman" pitchFamily="18" charset="0"/>
                <a:cs typeface="Times New Roman" pitchFamily="18" charset="0"/>
              </a:rPr>
              <a:t>states </a:t>
            </a:r>
            <a:r>
              <a:rPr lang="en-US" sz="1800" dirty="0" smtClean="0">
                <a:solidFill>
                  <a:schemeClr val="tx2">
                    <a:lumMod val="50000"/>
                  </a:schemeClr>
                </a:solidFill>
                <a:latin typeface="Times New Roman" pitchFamily="18" charset="0"/>
                <a:cs typeface="Times New Roman" pitchFamily="18" charset="0"/>
              </a:rPr>
              <a:t>were even negotiating with aggressor states to avoid involvement of the League.</a:t>
            </a:r>
            <a:endParaRPr lang="en-US" sz="1800" dirty="0">
              <a:solidFill>
                <a:schemeClr val="tx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Factors IN THE WAR</a:t>
            </a:r>
            <a:endParaRPr lang="en-US" dirty="0"/>
          </a:p>
        </p:txBody>
      </p:sp>
      <p:grpSp>
        <p:nvGrpSpPr>
          <p:cNvPr id="4" name="Group 3"/>
          <p:cNvGrpSpPr/>
          <p:nvPr/>
        </p:nvGrpSpPr>
        <p:grpSpPr>
          <a:xfrm>
            <a:off x="-21465" y="6232242"/>
            <a:ext cx="1545465" cy="615026"/>
            <a:chOff x="234503" y="5814283"/>
            <a:chExt cx="1098997" cy="884366"/>
          </a:xfrm>
        </p:grpSpPr>
        <p:sp>
          <p:nvSpPr>
            <p:cNvPr id="5" name="Left Arrow 4">
              <a:hlinkClick r:id="rId2" action="ppaction://hlinksldjump"/>
            </p:cNvPr>
            <p:cNvSpPr/>
            <p:nvPr/>
          </p:nvSpPr>
          <p:spPr>
            <a:xfrm>
              <a:off x="234503" y="5814283"/>
              <a:ext cx="1066800" cy="8843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6025634"/>
              <a:ext cx="876300" cy="461665"/>
            </a:xfrm>
            <a:prstGeom prst="rect">
              <a:avLst/>
            </a:prstGeom>
            <a:noFill/>
          </p:spPr>
          <p:txBody>
            <a:bodyPr wrap="square" rtlCol="0">
              <a:spAutoFit/>
            </a:bodyPr>
            <a:lstStyle/>
            <a:p>
              <a:pPr algn="ctr"/>
              <a:r>
                <a:rPr lang="en-US" sz="1200" dirty="0" smtClean="0"/>
                <a:t>Back to map</a:t>
              </a:r>
              <a:endParaRPr lang="en-US" sz="1200" dirty="0"/>
            </a:p>
          </p:txBody>
        </p:sp>
      </p:grpSp>
      <p:sp>
        <p:nvSpPr>
          <p:cNvPr id="7" name="TextBox 6"/>
          <p:cNvSpPr txBox="1"/>
          <p:nvPr/>
        </p:nvSpPr>
        <p:spPr>
          <a:xfrm>
            <a:off x="5257800" y="6097969"/>
            <a:ext cx="3657600" cy="64633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hlinkClick r:id="rId3"/>
              </a:rPr>
              <a:t>More about the League during the War</a:t>
            </a:r>
            <a:endParaRPr lang="en-US" dirty="0"/>
          </a:p>
        </p:txBody>
      </p:sp>
    </p:spTree>
    <p:extLst>
      <p:ext uri="{BB962C8B-B14F-4D97-AF65-F5344CB8AC3E}">
        <p14:creationId xmlns:p14="http://schemas.microsoft.com/office/powerpoint/2010/main" xmlns="" val="2966282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943601" cy="4791319"/>
          </a:xfrm>
        </p:spPr>
        <p:txBody>
          <a:bodyPr>
            <a:normAutofit fontScale="92500" lnSpcReduction="10000"/>
          </a:bodyPr>
          <a:lstStyle/>
          <a:p>
            <a:r>
              <a:rPr lang="en-US" dirty="0" smtClean="0">
                <a:solidFill>
                  <a:schemeClr val="tx2">
                    <a:lumMod val="50000"/>
                  </a:schemeClr>
                </a:solidFill>
                <a:latin typeface="Times New Roman" pitchFamily="18" charset="0"/>
                <a:cs typeface="Times New Roman" pitchFamily="18" charset="0"/>
              </a:rPr>
              <a:t>In December 1935, with the war effort moving slowly, General </a:t>
            </a:r>
            <a:r>
              <a:rPr lang="en-US" b="1" u="sng" dirty="0" smtClean="0">
                <a:solidFill>
                  <a:schemeClr val="tx2">
                    <a:lumMod val="50000"/>
                  </a:schemeClr>
                </a:solidFill>
                <a:latin typeface="Times New Roman" pitchFamily="18" charset="0"/>
                <a:cs typeface="Times New Roman" pitchFamily="18" charset="0"/>
              </a:rPr>
              <a:t>Badoglio</a:t>
            </a:r>
            <a:r>
              <a:rPr lang="en-US" dirty="0" smtClean="0">
                <a:solidFill>
                  <a:schemeClr val="tx2">
                    <a:lumMod val="50000"/>
                  </a:schemeClr>
                </a:solidFill>
                <a:latin typeface="Times New Roman" pitchFamily="18" charset="0"/>
                <a:cs typeface="Times New Roman" pitchFamily="18" charset="0"/>
              </a:rPr>
              <a:t> was given permission to use chemical warfare agents such as mustard gas against the enemy. The gas, delivered by bombers of the Italian Air Force, surprised the Ethiopians who had no prior knowledge of the </a:t>
            </a:r>
            <a:r>
              <a:rPr lang="en-US" b="1" u="sng" dirty="0" smtClean="0">
                <a:solidFill>
                  <a:schemeClr val="tx2">
                    <a:lumMod val="50000"/>
                  </a:schemeClr>
                </a:solidFill>
                <a:latin typeface="Times New Roman" pitchFamily="18" charset="0"/>
                <a:cs typeface="Times New Roman" pitchFamily="18" charset="0"/>
              </a:rPr>
              <a:t>poison gas</a:t>
            </a:r>
            <a:r>
              <a:rPr lang="en-US" dirty="0" smtClean="0">
                <a:solidFill>
                  <a:schemeClr val="tx2">
                    <a:lumMod val="50000"/>
                  </a:schemeClr>
                </a:solidFill>
                <a:latin typeface="Times New Roman" pitchFamily="18" charset="0"/>
                <a:cs typeface="Times New Roman" pitchFamily="18" charset="0"/>
              </a:rPr>
              <a:t>.</a:t>
            </a:r>
          </a:p>
          <a:p>
            <a:r>
              <a:rPr lang="en-US" dirty="0" smtClean="0">
                <a:solidFill>
                  <a:schemeClr val="tx2">
                    <a:lumMod val="50000"/>
                  </a:schemeClr>
                </a:solidFill>
                <a:latin typeface="Times New Roman" pitchFamily="18" charset="0"/>
                <a:cs typeface="Times New Roman" pitchFamily="18" charset="0"/>
              </a:rPr>
              <a:t>On April 26, 1936 Badoglio ignited his </a:t>
            </a:r>
            <a:r>
              <a:rPr lang="en-US" b="1" u="sng" dirty="0" smtClean="0">
                <a:solidFill>
                  <a:schemeClr val="tx2">
                    <a:lumMod val="50000"/>
                  </a:schemeClr>
                </a:solidFill>
                <a:latin typeface="Times New Roman" pitchFamily="18" charset="0"/>
                <a:cs typeface="Times New Roman" pitchFamily="18" charset="0"/>
              </a:rPr>
              <a:t>“March of the Iron Will”</a:t>
            </a:r>
            <a:r>
              <a:rPr lang="en-US" dirty="0" smtClean="0">
                <a:solidFill>
                  <a:schemeClr val="tx2">
                    <a:lumMod val="50000"/>
                  </a:schemeClr>
                </a:solidFill>
                <a:latin typeface="Times New Roman" pitchFamily="18" charset="0"/>
                <a:cs typeface="Times New Roman" pitchFamily="18" charset="0"/>
              </a:rPr>
              <a:t> from Dessie to Addis Ababa. Haile Selassie of Ethiopia moved his government to Gore and fled the capital. While the Ethiopians did not formally surrender, on May 5, 1936, the Second Abyssinian War was over.  Ethiopia merged with the Italian possessions of Eritrea and Somaliland, creating a new state of Italian 	East Africa. </a:t>
            </a:r>
            <a:endParaRPr lang="en-US" dirty="0">
              <a:solidFill>
                <a:schemeClr val="tx2">
                  <a:lumMod val="50000"/>
                </a:schemeClr>
              </a:solidFill>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t>FINAL ADVANCES IN WAR</a:t>
            </a:r>
            <a:endParaRPr lang="en-US" dirty="0"/>
          </a:p>
        </p:txBody>
      </p:sp>
      <p:grpSp>
        <p:nvGrpSpPr>
          <p:cNvPr id="4" name="Group 3"/>
          <p:cNvGrpSpPr/>
          <p:nvPr/>
        </p:nvGrpSpPr>
        <p:grpSpPr>
          <a:xfrm>
            <a:off x="52052" y="5837374"/>
            <a:ext cx="1098997" cy="884366"/>
            <a:chOff x="234503" y="5814283"/>
            <a:chExt cx="1098997" cy="884366"/>
          </a:xfrm>
        </p:grpSpPr>
        <p:sp>
          <p:nvSpPr>
            <p:cNvPr id="5" name="Left Arrow 4">
              <a:hlinkClick r:id="rId2" action="ppaction://hlinksldjump"/>
            </p:cNvPr>
            <p:cNvSpPr/>
            <p:nvPr/>
          </p:nvSpPr>
          <p:spPr>
            <a:xfrm>
              <a:off x="234503" y="5814283"/>
              <a:ext cx="1066800" cy="8843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6025634"/>
              <a:ext cx="876300" cy="461665"/>
            </a:xfrm>
            <a:prstGeom prst="rect">
              <a:avLst/>
            </a:prstGeom>
            <a:noFill/>
          </p:spPr>
          <p:txBody>
            <a:bodyPr wrap="square" rtlCol="0">
              <a:spAutoFit/>
            </a:bodyPr>
            <a:lstStyle/>
            <a:p>
              <a:pPr algn="ctr"/>
              <a:r>
                <a:rPr lang="en-US" sz="1200" dirty="0" smtClean="0"/>
                <a:t>Back to map</a:t>
              </a:r>
              <a:endParaRPr lang="en-US" sz="1200" dirty="0"/>
            </a:p>
          </p:txBody>
        </p:sp>
      </p:grpSp>
      <p:sp>
        <p:nvSpPr>
          <p:cNvPr id="7" name="TextBox 6"/>
          <p:cNvSpPr txBox="1"/>
          <p:nvPr/>
        </p:nvSpPr>
        <p:spPr>
          <a:xfrm>
            <a:off x="5472112" y="6048725"/>
            <a:ext cx="3429000" cy="646331"/>
          </a:xfrm>
          <a:prstGeom prst="rect">
            <a:avLst/>
          </a:prstGeom>
          <a:solidFill>
            <a:schemeClr val="tx2"/>
          </a:solidFill>
        </p:spPr>
        <p:txBody>
          <a:bodyPr wrap="square" rtlCol="0">
            <a:spAutoFit/>
          </a:bodyPr>
          <a:lstStyle/>
          <a:p>
            <a:pPr algn="ctr"/>
            <a:r>
              <a:rPr lang="en-US" dirty="0" smtClean="0">
                <a:hlinkClick r:id="rId3"/>
              </a:rPr>
              <a:t>Read about the “March of the Iron Will”</a:t>
            </a:r>
            <a:endParaRPr lang="en-US" dirty="0"/>
          </a:p>
        </p:txBody>
      </p:sp>
      <p:pic>
        <p:nvPicPr>
          <p:cNvPr id="5122" name="Picture 2" descr="http://2.bp.blogspot.com/-4w-REo76Y9g/TaH7TKZyS7I/AAAAAAAAPQs/sNEYWfjZonM/s1600/poison_gas_400px.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00800" y="1905000"/>
            <a:ext cx="2295525" cy="31813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562725" y="5072695"/>
            <a:ext cx="2133600" cy="769441"/>
          </a:xfrm>
          <a:prstGeom prst="rect">
            <a:avLst/>
          </a:prstGeom>
          <a:noFill/>
        </p:spPr>
        <p:txBody>
          <a:bodyPr wrap="square" rtlCol="0">
            <a:spAutoFit/>
          </a:bodyPr>
          <a:lstStyle/>
          <a:p>
            <a:pPr algn="ctr"/>
            <a:r>
              <a:rPr lang="en-US" sz="1100" dirty="0">
                <a:solidFill>
                  <a:schemeClr val="tx2"/>
                </a:solidFill>
              </a:rPr>
              <a:t>http://2.bp.blogspot.com/-4w-REo76Y9g/TaH7TKZyS7I/AAAAAAAAPQs/sNEYWfjZonM/s1600/poison_gas_400px.jpg</a:t>
            </a:r>
          </a:p>
        </p:txBody>
      </p:sp>
    </p:spTree>
    <p:extLst>
      <p:ext uri="{BB962C8B-B14F-4D97-AF65-F5344CB8AC3E}">
        <p14:creationId xmlns:p14="http://schemas.microsoft.com/office/powerpoint/2010/main" xmlns="" val="219222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lumMod val="50000"/>
                  </a:schemeClr>
                </a:solidFill>
              </a:rPr>
              <a:t>The League of Nations lost its credibility, after its sanctions on the Italians were deemed useless. The sanctions were not placed on the most vital resources that affected the war and barely hampered the military advancement of the Italian forces.</a:t>
            </a:r>
          </a:p>
          <a:p>
            <a:r>
              <a:rPr lang="en-US" dirty="0" smtClean="0">
                <a:solidFill>
                  <a:schemeClr val="tx2">
                    <a:lumMod val="50000"/>
                  </a:schemeClr>
                </a:solidFill>
              </a:rPr>
              <a:t>Britain and France surpassed the league’s authority to the point as to fashion a treaty with the aggressor nation despite the neutrality enforced by the League. When the Hoare-Laval plan was exposed, the foundation of the League was severely weakened and lost much of its power.</a:t>
            </a:r>
            <a:endParaRPr lang="en-US" dirty="0">
              <a:solidFill>
                <a:schemeClr val="tx2">
                  <a:lumMod val="50000"/>
                </a:schemeClr>
              </a:solidFill>
            </a:endParaRPr>
          </a:p>
        </p:txBody>
      </p:sp>
      <p:sp>
        <p:nvSpPr>
          <p:cNvPr id="3" name="Title 2"/>
          <p:cNvSpPr>
            <a:spLocks noGrp="1"/>
          </p:cNvSpPr>
          <p:nvPr>
            <p:ph type="title"/>
          </p:nvPr>
        </p:nvSpPr>
        <p:spPr/>
        <p:txBody>
          <a:bodyPr/>
          <a:lstStyle/>
          <a:p>
            <a:r>
              <a:rPr lang="en-US" dirty="0" smtClean="0"/>
              <a:t>Effects of the WAR</a:t>
            </a:r>
            <a:endParaRPr lang="en-US" dirty="0"/>
          </a:p>
        </p:txBody>
      </p:sp>
      <p:grpSp>
        <p:nvGrpSpPr>
          <p:cNvPr id="7" name="Group 6"/>
          <p:cNvGrpSpPr/>
          <p:nvPr/>
        </p:nvGrpSpPr>
        <p:grpSpPr>
          <a:xfrm>
            <a:off x="274749" y="5626024"/>
            <a:ext cx="1098997" cy="884366"/>
            <a:chOff x="234503" y="5814283"/>
            <a:chExt cx="1098997" cy="884366"/>
          </a:xfrm>
        </p:grpSpPr>
        <p:sp>
          <p:nvSpPr>
            <p:cNvPr id="8" name="Left Arrow 7">
              <a:hlinkClick r:id="rId2" action="ppaction://hlinksldjump"/>
            </p:cNvPr>
            <p:cNvSpPr/>
            <p:nvPr/>
          </p:nvSpPr>
          <p:spPr>
            <a:xfrm>
              <a:off x="234503" y="5814283"/>
              <a:ext cx="1066800" cy="8843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6025634"/>
              <a:ext cx="876300" cy="461665"/>
            </a:xfrm>
            <a:prstGeom prst="rect">
              <a:avLst/>
            </a:prstGeom>
            <a:noFill/>
          </p:spPr>
          <p:txBody>
            <a:bodyPr wrap="square" rtlCol="0">
              <a:spAutoFit/>
            </a:bodyPr>
            <a:lstStyle/>
            <a:p>
              <a:pPr algn="ctr"/>
              <a:r>
                <a:rPr lang="en-US" sz="1200" dirty="0" smtClean="0"/>
                <a:t>Back to map</a:t>
              </a:r>
              <a:endParaRPr lang="en-US" sz="1200" dirty="0"/>
            </a:p>
          </p:txBody>
        </p:sp>
      </p:grpSp>
    </p:spTree>
    <p:extLst>
      <p:ext uri="{BB962C8B-B14F-4D97-AF65-F5344CB8AC3E}">
        <p14:creationId xmlns:p14="http://schemas.microsoft.com/office/powerpoint/2010/main" xmlns="" val="1990425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1352</TotalTime>
  <Words>1832</Words>
  <Application>Microsoft Office PowerPoint</Application>
  <PresentationFormat>On-screen Show (4:3)</PresentationFormat>
  <Paragraphs>112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Grid</vt:lpstr>
      <vt:lpstr>The Abyssinian War &amp; The Spanish Civil War</vt:lpstr>
      <vt:lpstr>BACKGROUND of 2nd ABYSINNIAN War</vt:lpstr>
      <vt:lpstr>Rising tensions</vt:lpstr>
      <vt:lpstr>Reaction to wal wal incident</vt:lpstr>
      <vt:lpstr>Slide 5</vt:lpstr>
      <vt:lpstr>Mobilization &amp; Invasion</vt:lpstr>
      <vt:lpstr>Factors IN THE WAR</vt:lpstr>
      <vt:lpstr>FINAL ADVANCES IN WAR</vt:lpstr>
      <vt:lpstr>Effects of the WAR</vt:lpstr>
      <vt:lpstr>BEGINNINGS OF THE SPANISH CIVIL WAR</vt:lpstr>
      <vt:lpstr>Background of the Civil WAr</vt:lpstr>
      <vt:lpstr>Uprising of the nationalists</vt:lpstr>
      <vt:lpstr>Political Parties of the Spanish Civil WAR</vt:lpstr>
      <vt:lpstr>Foreign support</vt:lpstr>
      <vt:lpstr>Conflict</vt:lpstr>
      <vt:lpstr>Importance of the war</vt:lpstr>
      <vt:lpstr>Abyssinian War- CHECKPOINT</vt:lpstr>
      <vt:lpstr>Spanish Civil War- CHECKPOINT</vt:lpstr>
      <vt:lpstr>Slide 19</vt:lpstr>
      <vt:lpstr>Works CITED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Wenchang Ji</dc:creator>
  <cp:lastModifiedBy>qjiang</cp:lastModifiedBy>
  <cp:revision>104</cp:revision>
  <dcterms:created xsi:type="dcterms:W3CDTF">2013-03-03T00:14:03Z</dcterms:created>
  <dcterms:modified xsi:type="dcterms:W3CDTF">2013-03-05T05:09:32Z</dcterms:modified>
</cp:coreProperties>
</file>